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embeddedFontLst>
    <p:embeddedFont>
      <p:font typeface="Roboto Thin"/>
      <p:regular r:id="rId62"/>
      <p:bold r:id="rId63"/>
      <p:italic r:id="rId64"/>
      <p:boldItalic r:id="rId65"/>
    </p:embeddedFont>
    <p:embeddedFont>
      <p:font typeface="Roboto Medium"/>
      <p:regular r:id="rId66"/>
      <p:bold r:id="rId67"/>
      <p:italic r:id="rId68"/>
      <p:boldItalic r:id="rId69"/>
    </p:embeddedFont>
    <p:embeddedFont>
      <p:font typeface="Roboto"/>
      <p:regular r:id="rId70"/>
      <p:bold r:id="rId71"/>
      <p:italic r:id="rId72"/>
      <p:boldItalic r:id="rId73"/>
    </p:embeddedFont>
    <p:embeddedFont>
      <p:font typeface="Inconsolata"/>
      <p:regular r:id="rId74"/>
      <p:bold r:id="rId75"/>
    </p:embeddedFont>
    <p:embeddedFont>
      <p:font typeface="Roboto Light"/>
      <p:regular r:id="rId76"/>
      <p:bold r:id="rId77"/>
      <p:italic r:id="rId78"/>
      <p:boldItalic r:id="rId79"/>
    </p:embeddedFont>
    <p:embeddedFont>
      <p:font typeface="Roboto Mono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6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3" Type="http://schemas.openxmlformats.org/officeDocument/2006/relationships/font" Target="fonts/RobotoMono-boldItalic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RobotoMono-regular.fntdata"/><Relationship Id="rId82" Type="http://schemas.openxmlformats.org/officeDocument/2006/relationships/font" Target="fonts/RobotoMono-italic.fntdata"/><Relationship Id="rId81" Type="http://schemas.openxmlformats.org/officeDocument/2006/relationships/font" Target="fonts/RobotoMon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-boldItalic.fntdata"/><Relationship Id="rId72" Type="http://schemas.openxmlformats.org/officeDocument/2006/relationships/font" Target="fonts/Roboto-italic.fntdata"/><Relationship Id="rId31" Type="http://schemas.openxmlformats.org/officeDocument/2006/relationships/slide" Target="slides/slide26.xml"/><Relationship Id="rId75" Type="http://schemas.openxmlformats.org/officeDocument/2006/relationships/font" Target="fonts/Inconsolata-bold.fntdata"/><Relationship Id="rId30" Type="http://schemas.openxmlformats.org/officeDocument/2006/relationships/slide" Target="slides/slide25.xml"/><Relationship Id="rId74" Type="http://schemas.openxmlformats.org/officeDocument/2006/relationships/font" Target="fonts/Inconsolata-regular.fntdata"/><Relationship Id="rId33" Type="http://schemas.openxmlformats.org/officeDocument/2006/relationships/slide" Target="slides/slide28.xml"/><Relationship Id="rId77" Type="http://schemas.openxmlformats.org/officeDocument/2006/relationships/font" Target="fonts/RobotoLight-bold.fntdata"/><Relationship Id="rId32" Type="http://schemas.openxmlformats.org/officeDocument/2006/relationships/slide" Target="slides/slide27.xml"/><Relationship Id="rId76" Type="http://schemas.openxmlformats.org/officeDocument/2006/relationships/font" Target="fonts/RobotoLight-regular.fntdata"/><Relationship Id="rId35" Type="http://schemas.openxmlformats.org/officeDocument/2006/relationships/slide" Target="slides/slide30.xml"/><Relationship Id="rId79" Type="http://schemas.openxmlformats.org/officeDocument/2006/relationships/font" Target="fonts/RobotoLight-boldItalic.fntdata"/><Relationship Id="rId34" Type="http://schemas.openxmlformats.org/officeDocument/2006/relationships/slide" Target="slides/slide29.xml"/><Relationship Id="rId78" Type="http://schemas.openxmlformats.org/officeDocument/2006/relationships/font" Target="fonts/RobotoLight-italic.fntdata"/><Relationship Id="rId71" Type="http://schemas.openxmlformats.org/officeDocument/2006/relationships/font" Target="fonts/Roboto-bold.fntdata"/><Relationship Id="rId70" Type="http://schemas.openxmlformats.org/officeDocument/2006/relationships/font" Target="fonts/Roboto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Thin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RobotoThin-italic.fntdata"/><Relationship Id="rId63" Type="http://schemas.openxmlformats.org/officeDocument/2006/relationships/font" Target="fonts/RobotoThin-bold.fntdata"/><Relationship Id="rId22" Type="http://schemas.openxmlformats.org/officeDocument/2006/relationships/slide" Target="slides/slide17.xml"/><Relationship Id="rId66" Type="http://schemas.openxmlformats.org/officeDocument/2006/relationships/font" Target="fonts/RobotoMedium-regular.fntdata"/><Relationship Id="rId21" Type="http://schemas.openxmlformats.org/officeDocument/2006/relationships/slide" Target="slides/slide16.xml"/><Relationship Id="rId65" Type="http://schemas.openxmlformats.org/officeDocument/2006/relationships/font" Target="fonts/RobotoThin-boldItalic.fntdata"/><Relationship Id="rId24" Type="http://schemas.openxmlformats.org/officeDocument/2006/relationships/slide" Target="slides/slide19.xml"/><Relationship Id="rId68" Type="http://schemas.openxmlformats.org/officeDocument/2006/relationships/font" Target="fonts/RobotoMedium-italic.fntdata"/><Relationship Id="rId23" Type="http://schemas.openxmlformats.org/officeDocument/2006/relationships/slide" Target="slides/slide18.xml"/><Relationship Id="rId67" Type="http://schemas.openxmlformats.org/officeDocument/2006/relationships/font" Target="fonts/RobotoMedium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Medium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f80a3047b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4f80a3047b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57f7905437_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57f7905437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7f7905437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7f7905437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57f7905437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57f7905437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57f7905437_0_1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57f7905437_0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57f7905437_0_1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57f7905437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57f7905437_0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57f7905437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57f7905437_0_1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57f7905437_0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57f7905437_0_1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57f7905437_0_1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7f7905437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7f7905437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57f7905437_0_1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57f7905437_0_1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ff33a29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ff33a29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7f7905437_0_1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7f7905437_0_1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57f7905437_0_1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57f7905437_0_1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57f7905437_0_1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57f7905437_0_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57f7905437_0_1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57f7905437_0_1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57f7905437_0_1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57f7905437_0_1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57f7905437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57f7905437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57f7905437_0_1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57f7905437_0_1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57f7905437_0_1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57f7905437_0_1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57f7905437_0_1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57f7905437_0_1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57f7905437_0_1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57f7905437_0_1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hutterstock_242400463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Icon: </a:t>
            </a:r>
            <a:r>
              <a:rPr lang="en">
                <a:solidFill>
                  <a:schemeClr val="dk1"/>
                </a:solidFill>
              </a:rPr>
              <a:t>shutterstock_348430685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57f790543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57f790543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57f7905437_0_1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57f7905437_0_1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Iso: </a:t>
            </a:r>
            <a:r>
              <a:rPr lang="en"/>
              <a:t>shutterstock_231329284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Icon: shutterstock_348430685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CTC branch low risk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57f7905437_0_1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57f7905437_0_1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Low-Risk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577e479e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577e479e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Low-Risk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57f7905437_0_1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57f7905437_0_1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Low-risk ZyXEL brand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57f7905437_0_1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57f7905437_0_1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hutterstock_1322349632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shutterstock_200530805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7f7905437_0_1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7f7905437_0_1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hutterstock_626991497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shutterstock_606004955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5667bf765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5667bf765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 1126778270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5667bf765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5667bf765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 id: 447377149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5667bf765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5667bf765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shutterstock_1015502020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5667bf765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5667bf765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565765098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565765098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5667bf765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5667bf765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5667bf765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5667bf765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5667bf765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5667bf765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5667bf765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5667bf765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5667bf765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5667bf765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 re-created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5667bf765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5667bf765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333333"/>
                </a:solidFill>
                <a:highlight>
                  <a:srgbClr val="F7F7F7"/>
                </a:highlight>
              </a:rPr>
              <a:t>Shutterstock 321768158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5667bf765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5667bf765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5667bf765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5667bf765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5667bf765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5667bf765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5667bf7654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5667bf765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7f7905437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7f7905437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5667bf765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5667bf765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5667bf7654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5667bf7654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5667bf765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5667bf765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5667bf765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Google Shape;1570;g5667bf765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5667bf765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Google Shape;1576;g5667bf765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5667bf7654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5667bf7654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5667bf7654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5667bf7654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565765098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565765098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563063f8e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563063f8e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57f7905437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57f7905437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57f7905437_0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57f7905437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8.png"/><Relationship Id="rId4" Type="http://schemas.openxmlformats.org/officeDocument/2006/relationships/image" Target="../media/image4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5.png"/><Relationship Id="rId4" Type="http://schemas.openxmlformats.org/officeDocument/2006/relationships/image" Target="../media/image9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8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Relationship Id="rId6" Type="http://schemas.openxmlformats.org/officeDocument/2006/relationships/image" Target="../media/image4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52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Relationship Id="rId6" Type="http://schemas.openxmlformats.org/officeDocument/2006/relationships/image" Target="../media/image47.png"/><Relationship Id="rId7" Type="http://schemas.openxmlformats.org/officeDocument/2006/relationships/image" Target="../media/image5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53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5.png"/><Relationship Id="rId7" Type="http://schemas.openxmlformats.org/officeDocument/2006/relationships/image" Target="../media/image4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58.png"/><Relationship Id="rId4" Type="http://schemas.openxmlformats.org/officeDocument/2006/relationships/image" Target="../media/image63.png"/><Relationship Id="rId5" Type="http://schemas.openxmlformats.org/officeDocument/2006/relationships/image" Target="../media/image5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3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62.png"/><Relationship Id="rId4" Type="http://schemas.openxmlformats.org/officeDocument/2006/relationships/image" Target="../media/image69.png"/><Relationship Id="rId5" Type="http://schemas.openxmlformats.org/officeDocument/2006/relationships/image" Target="../media/image61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4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68.png"/><Relationship Id="rId4" Type="http://schemas.openxmlformats.org/officeDocument/2006/relationships/image" Target="../media/image67.png"/><Relationship Id="rId5" Type="http://schemas.openxmlformats.org/officeDocument/2006/relationships/image" Target="../media/image71.png"/><Relationship Id="rId6" Type="http://schemas.openxmlformats.org/officeDocument/2006/relationships/image" Target="../media/image9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5" Type="http://schemas.openxmlformats.org/officeDocument/2006/relationships/image" Target="../media/image77.png"/><Relationship Id="rId6" Type="http://schemas.openxmlformats.org/officeDocument/2006/relationships/image" Target="../media/image80.png"/><Relationship Id="rId7" Type="http://schemas.openxmlformats.org/officeDocument/2006/relationships/image" Target="../media/image83.png"/><Relationship Id="rId8" Type="http://schemas.openxmlformats.org/officeDocument/2006/relationships/image" Target="../media/image8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image" Target="../media/image92.png"/><Relationship Id="rId4" Type="http://schemas.openxmlformats.org/officeDocument/2006/relationships/image" Target="../media/image88.png"/><Relationship Id="rId9" Type="http://schemas.openxmlformats.org/officeDocument/2006/relationships/image" Target="../media/image91.png"/><Relationship Id="rId5" Type="http://schemas.openxmlformats.org/officeDocument/2006/relationships/image" Target="../media/image90.png"/><Relationship Id="rId6" Type="http://schemas.openxmlformats.org/officeDocument/2006/relationships/image" Target="../media/image93.png"/><Relationship Id="rId7" Type="http://schemas.openxmlformats.org/officeDocument/2006/relationships/image" Target="../media/image96.png"/><Relationship Id="rId8" Type="http://schemas.openxmlformats.org/officeDocument/2006/relationships/image" Target="../media/image9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7.png"/><Relationship Id="rId3" Type="http://schemas.openxmlformats.org/officeDocument/2006/relationships/image" Target="../media/image12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0.png"/><Relationship Id="rId3" Type="http://schemas.openxmlformats.org/officeDocument/2006/relationships/image" Target="../media/image10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93" name="Google Shape;993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4.png"/><Relationship Id="rId4" Type="http://schemas.openxmlformats.org/officeDocument/2006/relationships/image" Target="../media/image1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9.png"/><Relationship Id="rId4" Type="http://schemas.openxmlformats.org/officeDocument/2006/relationships/image" Target="../media/image125.png"/><Relationship Id="rId5" Type="http://schemas.openxmlformats.org/officeDocument/2006/relationships/image" Target="../media/image8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7.png"/><Relationship Id="rId4" Type="http://schemas.openxmlformats.org/officeDocument/2006/relationships/image" Target="../media/image101.png"/><Relationship Id="rId5" Type="http://schemas.openxmlformats.org/officeDocument/2006/relationships/image" Target="../media/image100.png"/><Relationship Id="rId6" Type="http://schemas.openxmlformats.org/officeDocument/2006/relationships/image" Target="../media/image10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3.png"/><Relationship Id="rId4" Type="http://schemas.openxmlformats.org/officeDocument/2006/relationships/image" Target="../media/image109.png"/><Relationship Id="rId5" Type="http://schemas.openxmlformats.org/officeDocument/2006/relationships/image" Target="../media/image97.png"/><Relationship Id="rId6" Type="http://schemas.openxmlformats.org/officeDocument/2006/relationships/image" Target="../media/image1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9.png"/><Relationship Id="rId4" Type="http://schemas.openxmlformats.org/officeDocument/2006/relationships/image" Target="../media/image127.png"/><Relationship Id="rId5" Type="http://schemas.openxmlformats.org/officeDocument/2006/relationships/image" Target="../media/image1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8.jpg"/><Relationship Id="rId4" Type="http://schemas.openxmlformats.org/officeDocument/2006/relationships/image" Target="../media/image1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3.png"/><Relationship Id="rId4" Type="http://schemas.openxmlformats.org/officeDocument/2006/relationships/image" Target="../media/image8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2.jpg"/><Relationship Id="rId4" Type="http://schemas.openxmlformats.org/officeDocument/2006/relationships/image" Target="../media/image133.png"/><Relationship Id="rId5" Type="http://schemas.openxmlformats.org/officeDocument/2006/relationships/image" Target="../media/image1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2.gif"/><Relationship Id="rId4" Type="http://schemas.openxmlformats.org/officeDocument/2006/relationships/image" Target="../media/image1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3.jpg"/><Relationship Id="rId4" Type="http://schemas.openxmlformats.org/officeDocument/2006/relationships/image" Target="../media/image11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6.jpg"/><Relationship Id="rId4" Type="http://schemas.openxmlformats.org/officeDocument/2006/relationships/image" Target="../media/image126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1.png"/><Relationship Id="rId4" Type="http://schemas.openxmlformats.org/officeDocument/2006/relationships/image" Target="../media/image110.png"/><Relationship Id="rId9" Type="http://schemas.openxmlformats.org/officeDocument/2006/relationships/image" Target="../media/image129.png"/><Relationship Id="rId5" Type="http://schemas.openxmlformats.org/officeDocument/2006/relationships/image" Target="../media/image133.png"/><Relationship Id="rId6" Type="http://schemas.openxmlformats.org/officeDocument/2006/relationships/image" Target="../media/image118.png"/><Relationship Id="rId7" Type="http://schemas.openxmlformats.org/officeDocument/2006/relationships/image" Target="../media/image100.png"/><Relationship Id="rId8" Type="http://schemas.openxmlformats.org/officeDocument/2006/relationships/image" Target="../media/image10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4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101 Day 3</a:t>
            </a:r>
            <a:endParaRPr/>
          </a:p>
        </p:txBody>
      </p:sp>
      <p:sp>
        <p:nvSpPr>
          <p:cNvPr id="1024" name="Google Shape;1024;p53"/>
          <p:cNvSpPr txBox="1"/>
          <p:nvPr>
            <p:ph idx="2" type="title"/>
          </p:nvPr>
        </p:nvSpPr>
        <p:spPr>
          <a:xfrm>
            <a:off x="274350" y="1440025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24292E"/>
                </a:solidFill>
              </a:rPr>
              <a:t>Protocols and Network Devices</a:t>
            </a:r>
            <a:endParaRPr sz="2400"/>
          </a:p>
        </p:txBody>
      </p:sp>
      <p:sp>
        <p:nvSpPr>
          <p:cNvPr id="1025" name="Google Shape;1025;p5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Port  Groupings</a:t>
            </a:r>
            <a:endParaRPr/>
          </a:p>
        </p:txBody>
      </p:sp>
      <p:sp>
        <p:nvSpPr>
          <p:cNvPr id="1119" name="Google Shape;1119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characteristics of these three ports?</a:t>
            </a:r>
            <a:endParaRPr/>
          </a:p>
        </p:txBody>
      </p:sp>
      <p:sp>
        <p:nvSpPr>
          <p:cNvPr id="1120" name="Google Shape;1120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2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0 to 1023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Char char="-"/>
            </a:pP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</a:rPr>
              <a:t>They are well known and well-defined port numbers, and the most common protocols are in this range.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1024 to 49151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Char char="-"/>
            </a:pP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</a:rPr>
              <a:t>They have been registered for specific purposes, but are not unique, meaning other people can use them.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49152 to 65536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24292E"/>
              </a:buClr>
              <a:buSzPts val="1800"/>
              <a:buChar char="-"/>
            </a:pP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</a:rPr>
              <a:t>They are for private or customized services and can’t be registered.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6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127" name="Google Shape;1127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6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Wireshark Port </a:t>
            </a:r>
            <a:r>
              <a:rPr lang="en"/>
              <a:t>Identification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open up and inspect two PCAP files using mystery protocols. </a:t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Turn: Wireshark Port </a:t>
            </a:r>
            <a:r>
              <a:rPr lang="en"/>
              <a:t>Identification</a:t>
            </a:r>
            <a:endParaRPr/>
          </a:p>
        </p:txBody>
      </p:sp>
      <p:sp>
        <p:nvSpPr>
          <p:cNvPr id="1134" name="Google Shape;1134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Instructions: </a:t>
            </a:r>
            <a:endParaRPr/>
          </a:p>
        </p:txBody>
      </p:sp>
      <p:sp>
        <p:nvSpPr>
          <p:cNvPr id="1135" name="Google Shape;1135;p64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4292E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 each PCAP file, answer the following:</a:t>
            </a:r>
            <a:endParaRPr sz="1800">
              <a:solidFill>
                <a:srgbClr val="24292E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Who is the sender? What port is the sender using?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Who is the receiver? What port is the receiver using?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What protocol is being used?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Investigate and write a sentence or two about the purpose of the protocol and how it works. See if you can identify individual steps in communication associated with the protocol.</a:t>
            </a:r>
            <a:endParaRPr sz="1800">
              <a:solidFill>
                <a:srgbClr val="24292E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6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137" name="Google Shape;1137;p6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5"/>
          <p:cNvSpPr txBox="1"/>
          <p:nvPr/>
        </p:nvSpPr>
        <p:spPr>
          <a:xfrm>
            <a:off x="2503050" y="3540350"/>
            <a:ext cx="39912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Wireshark Port Identification</a:t>
            </a:r>
            <a:endParaRPr sz="16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6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149" name="Google Shape;1149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6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ARP/MAC Addresses in Wireshark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we will move up the OSI model to look at MAC and IP addresses. </a:t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67"/>
          <p:cNvSpPr txBox="1"/>
          <p:nvPr/>
        </p:nvSpPr>
        <p:spPr>
          <a:xfrm>
            <a:off x="2503050" y="3540350"/>
            <a:ext cx="39912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ARP / MAC Address in Wireshark</a:t>
            </a:r>
            <a:endParaRPr sz="16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6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162" name="Google Shape;1162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 Chat Spy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look at a larger pcap file associated with two users communicating in an online chat room. </a:t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69"/>
          <p:cNvSpPr txBox="1"/>
          <p:nvPr/>
        </p:nvSpPr>
        <p:spPr>
          <a:xfrm>
            <a:off x="2503050" y="3540350"/>
            <a:ext cx="39912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Chat Spy</a:t>
            </a:r>
            <a:endParaRPr sz="16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7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</a:t>
            </a:r>
            <a:endParaRPr/>
          </a:p>
        </p:txBody>
      </p:sp>
      <p:sp>
        <p:nvSpPr>
          <p:cNvPr id="1179" name="Google Shape;1179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4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600"/>
              <a:buChar char="☐"/>
            </a:pPr>
            <a:r>
              <a:rPr lang="en" sz="1600">
                <a:solidFill>
                  <a:srgbClr val="24292E"/>
                </a:solidFill>
              </a:rPr>
              <a:t>Use Syn Scans to identify suspicious patterns of activity</a:t>
            </a:r>
            <a:endParaRPr sz="1600">
              <a:solidFill>
                <a:srgbClr val="24292E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Char char="☐"/>
            </a:pPr>
            <a:r>
              <a:rPr lang="en" sz="1600">
                <a:solidFill>
                  <a:srgbClr val="24292E"/>
                </a:solidFill>
              </a:rPr>
              <a:t>Analyze Wireshark packets to identify the ports and protocols being used.</a:t>
            </a:r>
            <a:endParaRPr sz="1600">
              <a:solidFill>
                <a:srgbClr val="24292E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Char char="☐"/>
            </a:pPr>
            <a:r>
              <a:rPr lang="en" sz="1600">
                <a:solidFill>
                  <a:srgbClr val="24292E"/>
                </a:solidFill>
              </a:rPr>
              <a:t>Use the ARP protocol to identify the MAC address associated with a given IP address. </a:t>
            </a:r>
            <a:endParaRPr sz="1600">
              <a:solidFill>
                <a:srgbClr val="24292E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Char char="☐"/>
            </a:pPr>
            <a:r>
              <a:rPr lang="en" sz="1600">
                <a:solidFill>
                  <a:srgbClr val="24292E"/>
                </a:solidFill>
              </a:rPr>
              <a:t>List common network devices and their functions. </a:t>
            </a:r>
            <a:endParaRPr sz="1600">
              <a:solidFill>
                <a:srgbClr val="24292E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Char char="☐"/>
            </a:pPr>
            <a:r>
              <a:rPr lang="en" sz="1600">
                <a:solidFill>
                  <a:srgbClr val="24292E"/>
                </a:solidFill>
              </a:rPr>
              <a:t>List common network topologies and their advantages and disadvantages.</a:t>
            </a:r>
            <a:endParaRPr sz="1600">
              <a:solidFill>
                <a:srgbClr val="24292E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Char char="☐"/>
            </a:pPr>
            <a:r>
              <a:rPr lang="en" sz="1600">
                <a:solidFill>
                  <a:srgbClr val="24292E"/>
                </a:solidFill>
              </a:rPr>
              <a:t>Use </a:t>
            </a:r>
            <a:r>
              <a:rPr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traceroute</a:t>
            </a:r>
            <a:r>
              <a:rPr lang="en" sz="1600">
                <a:solidFill>
                  <a:srgbClr val="24292E"/>
                </a:solidFill>
              </a:rPr>
              <a:t> to show the route over the network between two systems. </a:t>
            </a:r>
            <a:endParaRPr sz="1600">
              <a:solidFill>
                <a:srgbClr val="24292E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54"/>
          <p:cNvSpPr/>
          <p:nvPr/>
        </p:nvSpPr>
        <p:spPr>
          <a:xfrm>
            <a:off x="513375" y="1357848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54"/>
          <p:cNvSpPr/>
          <p:nvPr/>
        </p:nvSpPr>
        <p:spPr>
          <a:xfrm>
            <a:off x="513375" y="1808423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54"/>
          <p:cNvSpPr/>
          <p:nvPr/>
        </p:nvSpPr>
        <p:spPr>
          <a:xfrm>
            <a:off x="513375" y="2312223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54"/>
          <p:cNvSpPr/>
          <p:nvPr/>
        </p:nvSpPr>
        <p:spPr>
          <a:xfrm>
            <a:off x="513375" y="2816023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54"/>
          <p:cNvSpPr/>
          <p:nvPr/>
        </p:nvSpPr>
        <p:spPr>
          <a:xfrm>
            <a:off x="513375" y="3266598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54"/>
          <p:cNvSpPr/>
          <p:nvPr/>
        </p:nvSpPr>
        <p:spPr>
          <a:xfrm>
            <a:off x="513375" y="3759798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Networks Review</a:t>
            </a:r>
            <a:endParaRPr/>
          </a:p>
        </p:txBody>
      </p:sp>
      <p:sp>
        <p:nvSpPr>
          <p:cNvPr id="1185" name="Google Shape;1185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Computer Network?</a:t>
            </a:r>
            <a:endParaRPr/>
          </a:p>
        </p:txBody>
      </p:sp>
      <p:sp>
        <p:nvSpPr>
          <p:cNvPr id="1186" name="Google Shape;1186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72"/>
          <p:cNvSpPr txBox="1"/>
          <p:nvPr>
            <p:ph idx="3" type="body"/>
          </p:nvPr>
        </p:nvSpPr>
        <p:spPr>
          <a:xfrm>
            <a:off x="415200" y="1294450"/>
            <a:ext cx="83916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lang="en"/>
              <a:t>computer network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is a digital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telecommunications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network which allows </a:t>
            </a:r>
            <a:r>
              <a:rPr lang="en"/>
              <a:t>nodes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to share resources. In computer networks, </a:t>
            </a:r>
            <a:r>
              <a:rPr lang="en"/>
              <a:t>devices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exchange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data with each other using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connections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(data links)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between nodes. These data links can be over </a:t>
            </a:r>
            <a:r>
              <a:rPr lang="en"/>
              <a:t>cable media (wires or optic cables)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or </a:t>
            </a:r>
            <a:r>
              <a:rPr lang="en"/>
              <a:t>wireless media (wifi).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188" name="Google Shape;118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51" y="1379651"/>
            <a:ext cx="668099" cy="9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Networks Review</a:t>
            </a:r>
            <a:endParaRPr/>
          </a:p>
        </p:txBody>
      </p:sp>
      <p:sp>
        <p:nvSpPr>
          <p:cNvPr id="1194" name="Google Shape;1194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Computer Network?</a:t>
            </a:r>
            <a:endParaRPr/>
          </a:p>
        </p:txBody>
      </p:sp>
      <p:sp>
        <p:nvSpPr>
          <p:cNvPr id="1195" name="Google Shape;1195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73"/>
          <p:cNvSpPr txBox="1"/>
          <p:nvPr>
            <p:ph idx="3" type="body"/>
          </p:nvPr>
        </p:nvSpPr>
        <p:spPr>
          <a:xfrm>
            <a:off x="415200" y="1294450"/>
            <a:ext cx="83916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lang="en"/>
              <a:t>computer network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is a digital telecommunications network which allows </a:t>
            </a:r>
            <a:r>
              <a:rPr lang="en"/>
              <a:t>nodes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to share resources. In computer networks, </a:t>
            </a:r>
            <a:r>
              <a:rPr lang="en"/>
              <a:t>devices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exchange data with each other using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connections (data links)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between nodes. These data links can be over </a:t>
            </a:r>
            <a:r>
              <a:rPr lang="en"/>
              <a:t>cable media (wires or optic cables)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or </a:t>
            </a:r>
            <a:r>
              <a:rPr lang="en"/>
              <a:t>wireless media (wifi).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38761D"/>
                </a:solidFill>
              </a:rPr>
              <a:t>Simply put</a:t>
            </a:r>
            <a:r>
              <a:rPr lang="en"/>
              <a:t>,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a </a:t>
            </a:r>
            <a:r>
              <a:rPr lang="en"/>
              <a:t>computer network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is a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connection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between </a:t>
            </a:r>
            <a:r>
              <a:rPr lang="en"/>
              <a:t>two or more computers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with the intention of </a:t>
            </a:r>
            <a:r>
              <a:rPr lang="en"/>
              <a:t>sharing information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between them.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97" name="Google Shape;119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51" y="1379651"/>
            <a:ext cx="668099" cy="9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052" y="3019575"/>
            <a:ext cx="860701" cy="726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Connecting Computers</a:t>
            </a:r>
            <a:endParaRPr/>
          </a:p>
        </p:txBody>
      </p:sp>
      <p:sp>
        <p:nvSpPr>
          <p:cNvPr id="1204" name="Google Shape;1204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Connections between computers are typified in two ways: </a:t>
            </a:r>
            <a:endParaRPr/>
          </a:p>
        </p:txBody>
      </p:sp>
      <p:sp>
        <p:nvSpPr>
          <p:cNvPr id="1205" name="Google Shape;1205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74"/>
          <p:cNvSpPr txBox="1"/>
          <p:nvPr>
            <p:ph idx="3" type="body"/>
          </p:nvPr>
        </p:nvSpPr>
        <p:spPr>
          <a:xfrm>
            <a:off x="0" y="1294450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Physical Connection</a:t>
            </a:r>
            <a:r>
              <a:rPr lang="en"/>
              <a:t>: The physical medium of wires, wireless media devices, etc.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207" name="Google Shape;120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03" y="1736224"/>
            <a:ext cx="1035201" cy="859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8" name="Google Shape;1208;p74"/>
          <p:cNvCxnSpPr>
            <a:stCxn id="1207" idx="3"/>
            <a:endCxn id="1209" idx="1"/>
          </p:cNvCxnSpPr>
          <p:nvPr/>
        </p:nvCxnSpPr>
        <p:spPr>
          <a:xfrm>
            <a:off x="1636804" y="2166100"/>
            <a:ext cx="5450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0" name="Google Shape;1210;p74"/>
          <p:cNvSpPr txBox="1"/>
          <p:nvPr>
            <p:ph idx="3" type="body"/>
          </p:nvPr>
        </p:nvSpPr>
        <p:spPr>
          <a:xfrm>
            <a:off x="115475" y="3105538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Logical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Connection</a:t>
            </a:r>
            <a:r>
              <a:rPr lang="en"/>
              <a:t>: The abstract path data takes in order to arrive from point A to point B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211" name="Google Shape;121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03" y="3645937"/>
            <a:ext cx="1035201" cy="8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74"/>
          <p:cNvSpPr/>
          <p:nvPr/>
        </p:nvSpPr>
        <p:spPr>
          <a:xfrm>
            <a:off x="1649125" y="3837424"/>
            <a:ext cx="5476550" cy="342225"/>
          </a:xfrm>
          <a:custGeom>
            <a:rect b="b" l="l" r="r" t="t"/>
            <a:pathLst>
              <a:path extrusionOk="0" h="13689" w="219062">
                <a:moveTo>
                  <a:pt x="0" y="6000"/>
                </a:moveTo>
                <a:cubicBezTo>
                  <a:pt x="5497" y="6985"/>
                  <a:pt x="22480" y="11333"/>
                  <a:pt x="32982" y="11907"/>
                </a:cubicBezTo>
                <a:cubicBezTo>
                  <a:pt x="43484" y="12481"/>
                  <a:pt x="53740" y="11169"/>
                  <a:pt x="63011" y="9446"/>
                </a:cubicBezTo>
                <a:cubicBezTo>
                  <a:pt x="72282" y="7723"/>
                  <a:pt x="78846" y="2964"/>
                  <a:pt x="88609" y="1569"/>
                </a:cubicBezTo>
                <a:cubicBezTo>
                  <a:pt x="98373" y="174"/>
                  <a:pt x="111418" y="-810"/>
                  <a:pt x="121592" y="1077"/>
                </a:cubicBezTo>
                <a:cubicBezTo>
                  <a:pt x="131766" y="2964"/>
                  <a:pt x="138001" y="11087"/>
                  <a:pt x="149651" y="12892"/>
                </a:cubicBezTo>
                <a:cubicBezTo>
                  <a:pt x="161302" y="14697"/>
                  <a:pt x="179927" y="12810"/>
                  <a:pt x="191495" y="11907"/>
                </a:cubicBezTo>
                <a:cubicBezTo>
                  <a:pt x="203064" y="11005"/>
                  <a:pt x="214468" y="8215"/>
                  <a:pt x="219062" y="7477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sp>
      <p:pic>
        <p:nvPicPr>
          <p:cNvPr id="1213" name="Google Shape;121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9500" y="1848534"/>
            <a:ext cx="613726" cy="635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5950" y="1867997"/>
            <a:ext cx="613726" cy="635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2400" y="1867997"/>
            <a:ext cx="613726" cy="635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8000" y="1659255"/>
            <a:ext cx="491532" cy="859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8000" y="3578655"/>
            <a:ext cx="491532" cy="85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Classic Modern Day Network</a:t>
            </a:r>
            <a:endParaRPr/>
          </a:p>
        </p:txBody>
      </p:sp>
      <p:sp>
        <p:nvSpPr>
          <p:cNvPr id="1223" name="Google Shape;1223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us are familiar with the Small Office Home Office (SOHO) Network:</a:t>
            </a:r>
            <a:endParaRPr/>
          </a:p>
        </p:txBody>
      </p:sp>
      <p:sp>
        <p:nvSpPr>
          <p:cNvPr id="1224" name="Google Shape;1224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75"/>
          <p:cNvSpPr/>
          <p:nvPr/>
        </p:nvSpPr>
        <p:spPr>
          <a:xfrm>
            <a:off x="356900" y="1526025"/>
            <a:ext cx="2018304" cy="1279908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Internet</a:t>
            </a:r>
            <a:endParaRPr/>
          </a:p>
        </p:txBody>
      </p:sp>
      <p:pic>
        <p:nvPicPr>
          <p:cNvPr id="1226" name="Google Shape;122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175" y="1985285"/>
            <a:ext cx="865200" cy="895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3425" y="3593025"/>
            <a:ext cx="1537236" cy="111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9975" y="1403824"/>
            <a:ext cx="1356102" cy="111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1425" y="3386953"/>
            <a:ext cx="1898049" cy="1203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0" name="Google Shape;1230;p75"/>
          <p:cNvCxnSpPr>
            <a:stCxn id="1225" idx="0"/>
            <a:endCxn id="1226" idx="1"/>
          </p:cNvCxnSpPr>
          <p:nvPr/>
        </p:nvCxnSpPr>
        <p:spPr>
          <a:xfrm>
            <a:off x="2373522" y="2165979"/>
            <a:ext cx="942600" cy="267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31" name="Google Shape;1231;p75"/>
          <p:cNvCxnSpPr>
            <a:endCxn id="1228" idx="1"/>
          </p:cNvCxnSpPr>
          <p:nvPr/>
        </p:nvCxnSpPr>
        <p:spPr>
          <a:xfrm flipH="1" rot="10800000">
            <a:off x="4181275" y="1960324"/>
            <a:ext cx="1598700" cy="472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32" name="Google Shape;1232;p75"/>
          <p:cNvCxnSpPr>
            <a:endCxn id="1229" idx="1"/>
          </p:cNvCxnSpPr>
          <p:nvPr/>
        </p:nvCxnSpPr>
        <p:spPr>
          <a:xfrm>
            <a:off x="4072025" y="2718377"/>
            <a:ext cx="929400" cy="1270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33" name="Google Shape;1233;p75"/>
          <p:cNvCxnSpPr>
            <a:endCxn id="1227" idx="0"/>
          </p:cNvCxnSpPr>
          <p:nvPr/>
        </p:nvCxnSpPr>
        <p:spPr>
          <a:xfrm flipH="1">
            <a:off x="3222043" y="2763525"/>
            <a:ext cx="319800" cy="829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Packets and Routing</a:t>
            </a:r>
            <a:endParaRPr i="1"/>
          </a:p>
        </p:txBody>
      </p:sp>
      <p:sp>
        <p:nvSpPr>
          <p:cNvPr id="1239" name="Google Shape;1239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Sending Data from </a:t>
            </a:r>
            <a:r>
              <a:rPr i="1" lang="en"/>
              <a:t>here </a:t>
            </a:r>
            <a:r>
              <a:rPr lang="en"/>
              <a:t>to </a:t>
            </a:r>
            <a:r>
              <a:rPr i="1" lang="en"/>
              <a:t>there: </a:t>
            </a:r>
            <a:endParaRPr/>
          </a:p>
        </p:txBody>
      </p:sp>
      <p:sp>
        <p:nvSpPr>
          <p:cNvPr id="1240" name="Google Shape;1240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1" name="Google Shape;1241;p76"/>
          <p:cNvCxnSpPr/>
          <p:nvPr/>
        </p:nvCxnSpPr>
        <p:spPr>
          <a:xfrm>
            <a:off x="337000" y="4001387"/>
            <a:ext cx="1410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42" name="Google Shape;124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25" y="1306712"/>
            <a:ext cx="2542800" cy="253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76"/>
          <p:cNvSpPr txBox="1"/>
          <p:nvPr/>
        </p:nvSpPr>
        <p:spPr>
          <a:xfrm>
            <a:off x="755425" y="3901275"/>
            <a:ext cx="2542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Packets: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request or </a:t>
            </a:r>
            <a:r>
              <a:rPr lang="en"/>
              <a:t>response</a:t>
            </a:r>
            <a:r>
              <a:rPr lang="en"/>
              <a:t> is broken </a:t>
            </a:r>
            <a:r>
              <a:rPr lang="en"/>
              <a:t>into</a:t>
            </a:r>
            <a:r>
              <a:rPr lang="en"/>
              <a:t> Tiny packages of data</a:t>
            </a:r>
            <a:endParaRPr/>
          </a:p>
        </p:txBody>
      </p:sp>
      <p:pic>
        <p:nvPicPr>
          <p:cNvPr id="1244" name="Google Shape;124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701" y="850637"/>
            <a:ext cx="739749" cy="614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5" name="Google Shape;1245;p76"/>
          <p:cNvCxnSpPr>
            <a:stCxn id="1244" idx="3"/>
            <a:endCxn id="1246" idx="2"/>
          </p:cNvCxnSpPr>
          <p:nvPr/>
        </p:nvCxnSpPr>
        <p:spPr>
          <a:xfrm>
            <a:off x="5246450" y="1157825"/>
            <a:ext cx="43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47" name="Google Shape;1247;p76"/>
          <p:cNvCxnSpPr>
            <a:stCxn id="1246" idx="4"/>
            <a:endCxn id="1248" idx="1"/>
          </p:cNvCxnSpPr>
          <p:nvPr/>
        </p:nvCxnSpPr>
        <p:spPr>
          <a:xfrm>
            <a:off x="5988063" y="1465025"/>
            <a:ext cx="188400" cy="6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49" name="Google Shape;1249;p76"/>
          <p:cNvCxnSpPr>
            <a:stCxn id="1246" idx="6"/>
            <a:endCxn id="1250" idx="1"/>
          </p:cNvCxnSpPr>
          <p:nvPr/>
        </p:nvCxnSpPr>
        <p:spPr>
          <a:xfrm>
            <a:off x="6294963" y="1157825"/>
            <a:ext cx="716700" cy="19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51" name="Google Shape;1251;p76"/>
          <p:cNvCxnSpPr>
            <a:stCxn id="1248" idx="4"/>
            <a:endCxn id="1252" idx="1"/>
          </p:cNvCxnSpPr>
          <p:nvPr/>
        </p:nvCxnSpPr>
        <p:spPr>
          <a:xfrm>
            <a:off x="6393375" y="2644075"/>
            <a:ext cx="273600" cy="50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53" name="Google Shape;1253;p76"/>
          <p:cNvCxnSpPr>
            <a:stCxn id="1248" idx="7"/>
            <a:endCxn id="1250" idx="3"/>
          </p:cNvCxnSpPr>
          <p:nvPr/>
        </p:nvCxnSpPr>
        <p:spPr>
          <a:xfrm flipH="1" rot="10800000">
            <a:off x="6610386" y="1791152"/>
            <a:ext cx="401400" cy="32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54" name="Google Shape;1254;p76"/>
          <p:cNvCxnSpPr>
            <a:stCxn id="1248" idx="3"/>
            <a:endCxn id="1255" idx="7"/>
          </p:cNvCxnSpPr>
          <p:nvPr/>
        </p:nvCxnSpPr>
        <p:spPr>
          <a:xfrm flipH="1">
            <a:off x="5964161" y="2554102"/>
            <a:ext cx="212100" cy="43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56" name="Google Shape;1256;p76"/>
          <p:cNvCxnSpPr>
            <a:stCxn id="1255" idx="6"/>
            <a:endCxn id="1252" idx="2"/>
          </p:cNvCxnSpPr>
          <p:nvPr/>
        </p:nvCxnSpPr>
        <p:spPr>
          <a:xfrm>
            <a:off x="6054050" y="3208725"/>
            <a:ext cx="522900" cy="15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57" name="Google Shape;1257;p76"/>
          <p:cNvCxnSpPr>
            <a:stCxn id="1252" idx="7"/>
            <a:endCxn id="1258" idx="3"/>
          </p:cNvCxnSpPr>
          <p:nvPr/>
        </p:nvCxnSpPr>
        <p:spPr>
          <a:xfrm flipH="1" rot="10800000">
            <a:off x="7100986" y="2590689"/>
            <a:ext cx="1011300" cy="55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59" name="Google Shape;1259;p76"/>
          <p:cNvCxnSpPr>
            <a:stCxn id="1258" idx="1"/>
            <a:endCxn id="1250" idx="5"/>
          </p:cNvCxnSpPr>
          <p:nvPr/>
        </p:nvCxnSpPr>
        <p:spPr>
          <a:xfrm rot="10800000">
            <a:off x="7445876" y="1791214"/>
            <a:ext cx="666300" cy="36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60" name="Google Shape;1260;p76"/>
          <p:cNvCxnSpPr>
            <a:stCxn id="1261" idx="3"/>
            <a:endCxn id="1262" idx="1"/>
          </p:cNvCxnSpPr>
          <p:nvPr/>
        </p:nvCxnSpPr>
        <p:spPr>
          <a:xfrm>
            <a:off x="7190676" y="3398218"/>
            <a:ext cx="1005600" cy="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63" name="Google Shape;1263;p76"/>
          <p:cNvCxnSpPr>
            <a:stCxn id="1264" idx="2"/>
            <a:endCxn id="1250" idx="7"/>
          </p:cNvCxnSpPr>
          <p:nvPr/>
        </p:nvCxnSpPr>
        <p:spPr>
          <a:xfrm flipH="1">
            <a:off x="7445925" y="1247838"/>
            <a:ext cx="401700" cy="1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65" name="Google Shape;1265;p76"/>
          <p:cNvCxnSpPr>
            <a:stCxn id="1264" idx="4"/>
            <a:endCxn id="1258" idx="0"/>
          </p:cNvCxnSpPr>
          <p:nvPr/>
        </p:nvCxnSpPr>
        <p:spPr>
          <a:xfrm>
            <a:off x="8154525" y="1555038"/>
            <a:ext cx="174600" cy="5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66" name="Google Shape;1266;p76"/>
          <p:cNvSpPr txBox="1"/>
          <p:nvPr/>
        </p:nvSpPr>
        <p:spPr>
          <a:xfrm>
            <a:off x="4525275" y="3756525"/>
            <a:ext cx="4009800" cy="11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Routing</a:t>
            </a:r>
            <a:r>
              <a:rPr b="1" lang="en"/>
              <a:t>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Packets are relayed across networks of routers that </a:t>
            </a:r>
            <a:r>
              <a:rPr i="1" lang="en"/>
              <a:t>feed-forward </a:t>
            </a:r>
            <a:r>
              <a:rPr lang="en"/>
              <a:t>information to a next closest location until they are re-assembled at the end point. </a:t>
            </a:r>
            <a:endParaRPr/>
          </a:p>
        </p:txBody>
      </p:sp>
      <p:pic>
        <p:nvPicPr>
          <p:cNvPr id="1267" name="Google Shape;126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1150" y="865684"/>
            <a:ext cx="613726" cy="635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7825" y="1244647"/>
            <a:ext cx="613726" cy="635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7625" y="939709"/>
            <a:ext cx="613726" cy="635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7325" y="2081097"/>
            <a:ext cx="613726" cy="635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4050" y="2037197"/>
            <a:ext cx="613726" cy="635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6950" y="3080659"/>
            <a:ext cx="613726" cy="635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0325" y="2896872"/>
            <a:ext cx="613726" cy="635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6149" y="3035112"/>
            <a:ext cx="434701" cy="760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77"/>
          <p:cNvSpPr txBox="1"/>
          <p:nvPr>
            <p:ph idx="1" type="subTitle"/>
          </p:nvPr>
        </p:nvSpPr>
        <p:spPr>
          <a:xfrm>
            <a:off x="0" y="675975"/>
            <a:ext cx="71454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Every device is pre-assigned a MAC address and IP Address.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7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These addresses provide information that other routers need to relay their data through the </a:t>
            </a:r>
            <a:r>
              <a:rPr lang="en" sz="1400"/>
              <a:t>interconnected</a:t>
            </a:r>
            <a:r>
              <a:rPr lang="en" sz="1400"/>
              <a:t> network.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Routers dynamically assign IP addresses to ensure no </a:t>
            </a:r>
            <a:r>
              <a:rPr lang="en" sz="1400"/>
              <a:t>duplicates</a:t>
            </a:r>
            <a:r>
              <a:rPr lang="en" sz="1400"/>
              <a:t>.</a:t>
            </a:r>
            <a:r>
              <a:rPr lang="en" sz="1200"/>
              <a:t> </a:t>
            </a:r>
            <a:endParaRPr sz="1200"/>
          </a:p>
        </p:txBody>
      </p:sp>
      <p:sp>
        <p:nvSpPr>
          <p:cNvPr id="1279" name="Google Shape;1279;p77"/>
          <p:cNvSpPr txBox="1"/>
          <p:nvPr>
            <p:ph type="title"/>
          </p:nvPr>
        </p:nvSpPr>
        <p:spPr>
          <a:xfrm>
            <a:off x="-12425" y="0"/>
            <a:ext cx="89790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IP Addresses and MAC Addresses: Our Digital Phone Numbers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7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1" name="Google Shape;128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03" y="1551249"/>
            <a:ext cx="1035201" cy="859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2" name="Google Shape;1282;p77"/>
          <p:cNvCxnSpPr>
            <a:stCxn id="1281" idx="2"/>
            <a:endCxn id="1283" idx="1"/>
          </p:cNvCxnSpPr>
          <p:nvPr/>
        </p:nvCxnSpPr>
        <p:spPr>
          <a:xfrm>
            <a:off x="1076603" y="2411000"/>
            <a:ext cx="1774800" cy="122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4" name="Google Shape;1284;p77"/>
          <p:cNvCxnSpPr>
            <a:stCxn id="1283" idx="7"/>
            <a:endCxn id="1285" idx="1"/>
          </p:cNvCxnSpPr>
          <p:nvPr/>
        </p:nvCxnSpPr>
        <p:spPr>
          <a:xfrm flipH="1" rot="10800000">
            <a:off x="3463125" y="2023725"/>
            <a:ext cx="1812900" cy="1613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6" name="Google Shape;1286;p77"/>
          <p:cNvSpPr/>
          <p:nvPr/>
        </p:nvSpPr>
        <p:spPr>
          <a:xfrm>
            <a:off x="500500" y="2773400"/>
            <a:ext cx="2350800" cy="36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IP Address </a:t>
            </a: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151.20.0.145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MAC Address: </a:t>
            </a: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88:f7:c7:65:1a:36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7" name="Google Shape;1287;p77"/>
          <p:cNvSpPr/>
          <p:nvPr/>
        </p:nvSpPr>
        <p:spPr>
          <a:xfrm>
            <a:off x="3187400" y="2834113"/>
            <a:ext cx="1939500" cy="289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IP Address </a:t>
            </a:r>
            <a:r>
              <a:rPr lang="en" sz="1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188.4.4.72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8" name="Google Shape;128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4700" y="3460435"/>
            <a:ext cx="865200" cy="895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3274" y="1551250"/>
            <a:ext cx="584326" cy="10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computer networks exist?</a:t>
            </a:r>
            <a:endParaRPr/>
          </a:p>
        </p:txBody>
      </p:sp>
      <p:sp>
        <p:nvSpPr>
          <p:cNvPr id="1295" name="Google Shape;1295;p78"/>
          <p:cNvSpPr txBox="1"/>
          <p:nvPr>
            <p:ph idx="1" type="subTitle"/>
          </p:nvPr>
        </p:nvSpPr>
        <p:spPr>
          <a:xfrm>
            <a:off x="0" y="6546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(Think beyond the internet)</a:t>
            </a:r>
            <a:endParaRPr/>
          </a:p>
        </p:txBody>
      </p:sp>
      <p:sp>
        <p:nvSpPr>
          <p:cNvPr id="1296" name="Google Shape;1296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78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Centralization of Resources and Critical Data</a:t>
            </a:r>
            <a:endParaRPr sz="1800"/>
          </a:p>
        </p:txBody>
      </p:sp>
      <p:sp>
        <p:nvSpPr>
          <p:cNvPr id="1298" name="Google Shape;1298;p7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Fast, Efficient Communication</a:t>
            </a:r>
            <a:endParaRPr sz="1800"/>
          </a:p>
        </p:txBody>
      </p:sp>
      <p:sp>
        <p:nvSpPr>
          <p:cNvPr id="1299" name="Google Shape;1299;p78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 Sharing</a:t>
            </a:r>
            <a:endParaRPr sz="1800"/>
          </a:p>
        </p:txBody>
      </p:sp>
      <p:sp>
        <p:nvSpPr>
          <p:cNvPr id="1300" name="Google Shape;1300;p78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Backup and Recovery</a:t>
            </a:r>
            <a:endParaRPr sz="1800"/>
          </a:p>
        </p:txBody>
      </p:sp>
      <p:sp>
        <p:nvSpPr>
          <p:cNvPr id="1301" name="Google Shape;1301;p7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Distribution of Computer Power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7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 Devices</a:t>
            </a:r>
            <a:endParaRPr/>
          </a:p>
        </p:txBody>
      </p:sp>
      <p:sp>
        <p:nvSpPr>
          <p:cNvPr id="1307" name="Google Shape;1307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 Devices</a:t>
            </a:r>
            <a:endParaRPr/>
          </a:p>
        </p:txBody>
      </p:sp>
      <p:sp>
        <p:nvSpPr>
          <p:cNvPr id="1313" name="Google Shape;1313;p80"/>
          <p:cNvSpPr txBox="1"/>
          <p:nvPr>
            <p:ph idx="1" type="subTitle"/>
          </p:nvPr>
        </p:nvSpPr>
        <p:spPr>
          <a:xfrm>
            <a:off x="0" y="60142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We may be familiar with All-In-One Network Devices, but its important to understand each device in greater nuance: </a:t>
            </a:r>
            <a:endParaRPr sz="1700"/>
          </a:p>
        </p:txBody>
      </p:sp>
      <p:sp>
        <p:nvSpPr>
          <p:cNvPr id="1314" name="Google Shape;1314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8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Wifi Routers and Modems</a:t>
            </a:r>
            <a:endParaRPr/>
          </a:p>
        </p:txBody>
      </p:sp>
      <p:sp>
        <p:nvSpPr>
          <p:cNvPr id="1316" name="Google Shape;1316;p8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Servers (HTTP, DHCP, FTP)</a:t>
            </a:r>
            <a:endParaRPr/>
          </a:p>
        </p:txBody>
      </p:sp>
      <p:sp>
        <p:nvSpPr>
          <p:cNvPr id="1317" name="Google Shape;1317;p8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Interface Cards (NICs)</a:t>
            </a:r>
            <a:endParaRPr/>
          </a:p>
        </p:txBody>
      </p:sp>
      <p:sp>
        <p:nvSpPr>
          <p:cNvPr id="1318" name="Google Shape;1318;p8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Wireless Access Point</a:t>
            </a:r>
            <a:endParaRPr/>
          </a:p>
        </p:txBody>
      </p:sp>
      <p:sp>
        <p:nvSpPr>
          <p:cNvPr id="1319" name="Google Shape;1319;p8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Bridge</a:t>
            </a:r>
            <a:endParaRPr/>
          </a:p>
        </p:txBody>
      </p:sp>
      <p:sp>
        <p:nvSpPr>
          <p:cNvPr id="1320" name="Google Shape;1320;p8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Firewall</a:t>
            </a:r>
            <a:endParaRPr/>
          </a:p>
        </p:txBody>
      </p:sp>
      <p:sp>
        <p:nvSpPr>
          <p:cNvPr id="1321" name="Google Shape;1321;p8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Router</a:t>
            </a:r>
            <a:endParaRPr/>
          </a:p>
        </p:txBody>
      </p:sp>
      <p:sp>
        <p:nvSpPr>
          <p:cNvPr id="1322" name="Google Shape;1322;p8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 (and Hubs)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8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Networking device that forwards data packets between computer networks. Routers play the role of directing traffic through the internet.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8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 simplest routers forward IP packets between home computers and the web.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In enterprises, routers can play the role of chaining computer systems in internal networks.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8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Devices: Routers</a:t>
            </a:r>
            <a:endParaRPr/>
          </a:p>
        </p:txBody>
      </p:sp>
      <p:sp>
        <p:nvSpPr>
          <p:cNvPr id="1330" name="Google Shape;1330;p8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1" name="Google Shape;133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763" y="1986425"/>
            <a:ext cx="4032475" cy="2517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50" y="3146428"/>
            <a:ext cx="1507201" cy="155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Handshake Review</a:t>
            </a:r>
            <a:endParaRPr/>
          </a:p>
        </p:txBody>
      </p:sp>
      <p:sp>
        <p:nvSpPr>
          <p:cNvPr id="1045" name="Google Shape;104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4292E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Connection-Oriented, 3-way handshake, 4-way close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46" name="Google Shape;104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7" name="Google Shape;10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38" y="1669475"/>
            <a:ext cx="592624" cy="70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8" name="Google Shape;1048;p55"/>
          <p:cNvCxnSpPr>
            <a:stCxn id="1047" idx="2"/>
          </p:cNvCxnSpPr>
          <p:nvPr/>
        </p:nvCxnSpPr>
        <p:spPr>
          <a:xfrm>
            <a:off x="630650" y="2374675"/>
            <a:ext cx="0" cy="252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9" name="Google Shape;1049;p55"/>
          <p:cNvCxnSpPr>
            <a:stCxn id="1050" idx="2"/>
          </p:cNvCxnSpPr>
          <p:nvPr/>
        </p:nvCxnSpPr>
        <p:spPr>
          <a:xfrm>
            <a:off x="3735875" y="2374675"/>
            <a:ext cx="4500" cy="24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1" name="Google Shape;1051;p55"/>
          <p:cNvSpPr txBox="1"/>
          <p:nvPr/>
        </p:nvSpPr>
        <p:spPr>
          <a:xfrm>
            <a:off x="598000" y="1141650"/>
            <a:ext cx="3138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Setup</a:t>
            </a:r>
            <a:r>
              <a:rPr lang="en"/>
              <a:t>: SYN, SYN-ACK, ACK</a:t>
            </a:r>
            <a:endParaRPr/>
          </a:p>
        </p:txBody>
      </p:sp>
      <p:pic>
        <p:nvPicPr>
          <p:cNvPr id="1052" name="Google Shape;10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088" y="1669475"/>
            <a:ext cx="592624" cy="70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3" name="Google Shape;1053;p55"/>
          <p:cNvCxnSpPr>
            <a:stCxn id="1052" idx="2"/>
          </p:cNvCxnSpPr>
          <p:nvPr/>
        </p:nvCxnSpPr>
        <p:spPr>
          <a:xfrm>
            <a:off x="5197400" y="2374675"/>
            <a:ext cx="0" cy="252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4" name="Google Shape;1054;p55"/>
          <p:cNvCxnSpPr>
            <a:stCxn id="1055" idx="2"/>
          </p:cNvCxnSpPr>
          <p:nvPr/>
        </p:nvCxnSpPr>
        <p:spPr>
          <a:xfrm>
            <a:off x="8302625" y="2374675"/>
            <a:ext cx="4500" cy="24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6" name="Google Shape;1056;p55"/>
          <p:cNvSpPr txBox="1"/>
          <p:nvPr/>
        </p:nvSpPr>
        <p:spPr>
          <a:xfrm>
            <a:off x="5197400" y="1172713"/>
            <a:ext cx="3138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Teardown</a:t>
            </a:r>
            <a:r>
              <a:rPr lang="en"/>
              <a:t>: FIN, ACK, FIN, ACK</a:t>
            </a:r>
            <a:endParaRPr/>
          </a:p>
        </p:txBody>
      </p:sp>
      <p:sp>
        <p:nvSpPr>
          <p:cNvPr id="1057" name="Google Shape;1057;p55"/>
          <p:cNvSpPr/>
          <p:nvPr/>
        </p:nvSpPr>
        <p:spPr>
          <a:xfrm rot="552672">
            <a:off x="776228" y="2588472"/>
            <a:ext cx="2711870" cy="48185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SYN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8" name="Google Shape;1058;p55"/>
          <p:cNvSpPr/>
          <p:nvPr/>
        </p:nvSpPr>
        <p:spPr>
          <a:xfrm flipH="1" rot="-566176">
            <a:off x="766074" y="3388429"/>
            <a:ext cx="2711794" cy="4571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SYN-ACK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9" name="Google Shape;1059;p55"/>
          <p:cNvSpPr/>
          <p:nvPr/>
        </p:nvSpPr>
        <p:spPr>
          <a:xfrm rot="425473">
            <a:off x="777812" y="4140902"/>
            <a:ext cx="2712045" cy="43934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ACK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0" name="Google Shape;1060;p55"/>
          <p:cNvSpPr/>
          <p:nvPr/>
        </p:nvSpPr>
        <p:spPr>
          <a:xfrm rot="425616">
            <a:off x="933511" y="4480988"/>
            <a:ext cx="1967762" cy="225272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061" name="Google Shape;1061;p55"/>
          <p:cNvSpPr/>
          <p:nvPr/>
        </p:nvSpPr>
        <p:spPr>
          <a:xfrm rot="475277">
            <a:off x="5400719" y="2360115"/>
            <a:ext cx="2712381" cy="43432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FIN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2" name="Google Shape;1062;p55"/>
          <p:cNvSpPr/>
          <p:nvPr/>
        </p:nvSpPr>
        <p:spPr>
          <a:xfrm flipH="1" rot="-619753">
            <a:off x="5330023" y="3127334"/>
            <a:ext cx="2712154" cy="43638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ACK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3" name="Google Shape;1063;p55"/>
          <p:cNvSpPr/>
          <p:nvPr/>
        </p:nvSpPr>
        <p:spPr>
          <a:xfrm rot="372979">
            <a:off x="5341876" y="4357627"/>
            <a:ext cx="2712348" cy="47199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ACK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4" name="Google Shape;1064;p55"/>
          <p:cNvSpPr/>
          <p:nvPr/>
        </p:nvSpPr>
        <p:spPr>
          <a:xfrm flipH="1" rot="-599994">
            <a:off x="5327859" y="3639370"/>
            <a:ext cx="2712407" cy="41035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FIN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5" name="Google Shape;106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0400" y="1711214"/>
            <a:ext cx="355449" cy="62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7150" y="1752939"/>
            <a:ext cx="355449" cy="62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8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Network Switches </a:t>
            </a:r>
            <a:r>
              <a:rPr lang="en">
                <a:solidFill>
                  <a:schemeClr val="dk1"/>
                </a:solidFill>
              </a:rPr>
              <a:t>connect</a:t>
            </a:r>
            <a:r>
              <a:rPr lang="en">
                <a:solidFill>
                  <a:schemeClr val="dk1"/>
                </a:solidFill>
              </a:rPr>
              <a:t> multiple devices </a:t>
            </a:r>
            <a:r>
              <a:rPr lang="en">
                <a:solidFill>
                  <a:schemeClr val="dk1"/>
                </a:solidFill>
              </a:rPr>
              <a:t>together</a:t>
            </a:r>
            <a:r>
              <a:rPr lang="en">
                <a:solidFill>
                  <a:schemeClr val="dk1"/>
                </a:solidFill>
              </a:rPr>
              <a:t>. They distinguish between each device and serve as a central control.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8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Switches seem </a:t>
            </a:r>
            <a:r>
              <a:rPr lang="en" sz="1400">
                <a:solidFill>
                  <a:schemeClr val="dk1"/>
                </a:solidFill>
              </a:rPr>
              <a:t>similar</a:t>
            </a:r>
            <a:r>
              <a:rPr lang="en" sz="1400">
                <a:solidFill>
                  <a:schemeClr val="dk1"/>
                </a:solidFill>
              </a:rPr>
              <a:t> to routers, but  are very different.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Switches create networks, while routers connect networks.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Typically you will see switches feed into routers.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8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Devices: Switches</a:t>
            </a:r>
            <a:endParaRPr/>
          </a:p>
        </p:txBody>
      </p:sp>
      <p:sp>
        <p:nvSpPr>
          <p:cNvPr id="1340" name="Google Shape;1340;p8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1" name="Google Shape;134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2055225"/>
            <a:ext cx="2779975" cy="27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475" y="4353301"/>
            <a:ext cx="486125" cy="4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4025" y="1604125"/>
            <a:ext cx="4375952" cy="13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83"/>
          <p:cNvSpPr txBox="1"/>
          <p:nvPr>
            <p:ph idx="1" type="subTitle"/>
          </p:nvPr>
        </p:nvSpPr>
        <p:spPr>
          <a:xfrm>
            <a:off x="0" y="675975"/>
            <a:ext cx="6978000" cy="1305300"/>
          </a:xfrm>
          <a:prstGeom prst="rect">
            <a:avLst/>
          </a:prstGeom>
        </p:spPr>
        <p:txBody>
          <a:bodyPr anchorCtr="0" anchor="t" bIns="91425" lIns="45720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Hubs are an older version of switches. They server as a common connection point for devices, but unlike switches, they cannot differentiate between each device. Instead they rely on broadcasting communication to all devices.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83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Hubs are inherently less secure than switches because data from each device is communicated to all other devices.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83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Devices: Hubs (Dated)</a:t>
            </a:r>
            <a:endParaRPr/>
          </a:p>
        </p:txBody>
      </p:sp>
      <p:sp>
        <p:nvSpPr>
          <p:cNvPr id="1351" name="Google Shape;1351;p8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2" name="Google Shape;135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950" y="2496938"/>
            <a:ext cx="3173399" cy="190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84"/>
          <p:cNvSpPr txBox="1"/>
          <p:nvPr>
            <p:ph idx="1" type="subTitle"/>
          </p:nvPr>
        </p:nvSpPr>
        <p:spPr>
          <a:xfrm>
            <a:off x="0" y="675975"/>
            <a:ext cx="6978000" cy="1305300"/>
          </a:xfrm>
          <a:prstGeom prst="rect">
            <a:avLst/>
          </a:prstGeom>
        </p:spPr>
        <p:txBody>
          <a:bodyPr anchorCtr="0" anchor="t" bIns="91425" lIns="45720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Bridges are effectively switched but with only two ports available.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84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Bridges are often used to tie two LANs </a:t>
            </a:r>
            <a:r>
              <a:rPr lang="en" sz="1800">
                <a:solidFill>
                  <a:schemeClr val="dk1"/>
                </a:solidFill>
              </a:rPr>
              <a:t>together</a:t>
            </a:r>
            <a:r>
              <a:rPr lang="en" sz="18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84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Devices: Bridge</a:t>
            </a:r>
            <a:endParaRPr/>
          </a:p>
        </p:txBody>
      </p:sp>
      <p:sp>
        <p:nvSpPr>
          <p:cNvPr id="1360" name="Google Shape;1360;p8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1" name="Google Shape;136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775" y="1742175"/>
            <a:ext cx="2945100" cy="126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6675" y="3640775"/>
            <a:ext cx="2595650" cy="10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85"/>
          <p:cNvSpPr txBox="1"/>
          <p:nvPr>
            <p:ph idx="1" type="subTitle"/>
          </p:nvPr>
        </p:nvSpPr>
        <p:spPr>
          <a:xfrm>
            <a:off x="0" y="675975"/>
            <a:ext cx="6978000" cy="763800"/>
          </a:xfrm>
          <a:prstGeom prst="rect">
            <a:avLst/>
          </a:prstGeom>
        </p:spPr>
        <p:txBody>
          <a:bodyPr anchorCtr="0" anchor="t" bIns="91425" lIns="4572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Firewalls are network security systems that monitor incoming and outgoing traffic based on security rules. </a:t>
            </a:r>
            <a:endParaRPr/>
          </a:p>
        </p:txBody>
      </p:sp>
      <p:sp>
        <p:nvSpPr>
          <p:cNvPr id="1368" name="Google Shape;1368;p85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Firewalls are often categorized as </a:t>
            </a:r>
            <a:r>
              <a:rPr lang="en" sz="1400">
                <a:solidFill>
                  <a:schemeClr val="dk1"/>
                </a:solidFill>
              </a:rPr>
              <a:t>network</a:t>
            </a:r>
            <a:r>
              <a:rPr lang="en" sz="1400">
                <a:solidFill>
                  <a:schemeClr val="dk1"/>
                </a:solidFill>
              </a:rPr>
              <a:t> firewalls and host-based firewalls.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Host-based firewalls are like software that runs on your machine.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Network-based firewalls are devices that monitor traffic in and out of network hardware.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85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Devices: Firewall</a:t>
            </a:r>
            <a:endParaRPr/>
          </a:p>
        </p:txBody>
      </p:sp>
      <p:sp>
        <p:nvSpPr>
          <p:cNvPr id="1370" name="Google Shape;1370;p8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1" name="Google Shape;137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150" y="1809288"/>
            <a:ext cx="4577699" cy="22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86"/>
          <p:cNvSpPr txBox="1"/>
          <p:nvPr>
            <p:ph idx="1" type="subTitle"/>
          </p:nvPr>
        </p:nvSpPr>
        <p:spPr>
          <a:xfrm>
            <a:off x="0" y="675975"/>
            <a:ext cx="6978000" cy="1047000"/>
          </a:xfrm>
          <a:prstGeom prst="rect">
            <a:avLst/>
          </a:prstGeom>
        </p:spPr>
        <p:txBody>
          <a:bodyPr anchorCtr="0" anchor="t" bIns="91425" lIns="4572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Network Interface Controllers describe computer hardware that connects a computer to a computer network. Allow computers to connect via the standard physical and data layers associated with Ethernet and </a:t>
            </a:r>
            <a:r>
              <a:rPr lang="en">
                <a:solidFill>
                  <a:schemeClr val="dk1"/>
                </a:solidFill>
              </a:rPr>
              <a:t>Wifi</a:t>
            </a:r>
            <a:r>
              <a:rPr lang="en">
                <a:solidFill>
                  <a:schemeClr val="dk1"/>
                </a:solidFill>
              </a:rPr>
              <a:t>. </a:t>
            </a:r>
            <a:endParaRPr/>
          </a:p>
        </p:txBody>
      </p:sp>
      <p:sp>
        <p:nvSpPr>
          <p:cNvPr id="1377" name="Google Shape;1377;p86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Every NIC is assigned a MAC address, printed on the device, giving it a unique address.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86"/>
          <p:cNvSpPr txBox="1"/>
          <p:nvPr>
            <p:ph type="title"/>
          </p:nvPr>
        </p:nvSpPr>
        <p:spPr>
          <a:xfrm>
            <a:off x="-12425" y="0"/>
            <a:ext cx="82581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Devices: Network Interface Controller (NIC)</a:t>
            </a:r>
            <a:endParaRPr/>
          </a:p>
        </p:txBody>
      </p:sp>
      <p:sp>
        <p:nvSpPr>
          <p:cNvPr id="1379" name="Google Shape;1379;p8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0" name="Google Shape;138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513" y="1979950"/>
            <a:ext cx="4072974" cy="27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18525" y="2552700"/>
            <a:ext cx="2230713" cy="2230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6" name="Google Shape;138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800" y="1464625"/>
            <a:ext cx="4631506" cy="3087679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87"/>
          <p:cNvSpPr txBox="1"/>
          <p:nvPr>
            <p:ph idx="1" type="subTitle"/>
          </p:nvPr>
        </p:nvSpPr>
        <p:spPr>
          <a:xfrm>
            <a:off x="0" y="675975"/>
            <a:ext cx="6978000" cy="1339200"/>
          </a:xfrm>
          <a:prstGeom prst="rect">
            <a:avLst/>
          </a:prstGeom>
        </p:spPr>
        <p:txBody>
          <a:bodyPr anchorCtr="0" anchor="t" bIns="91425" lIns="4572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Wireless Access Point is a </a:t>
            </a:r>
            <a:r>
              <a:rPr lang="en"/>
              <a:t>network</a:t>
            </a:r>
            <a:r>
              <a:rPr lang="en"/>
              <a:t> hardware device that allows a Wi-fi device to connect to a wired </a:t>
            </a:r>
            <a:r>
              <a:rPr lang="en"/>
              <a:t>network.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WAP connects to a router as a standalone device the way a typical wired device might.  </a:t>
            </a:r>
            <a:endParaRPr/>
          </a:p>
        </p:txBody>
      </p:sp>
      <p:sp>
        <p:nvSpPr>
          <p:cNvPr id="1388" name="Google Shape;1388;p8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Increasingly</a:t>
            </a:r>
            <a:r>
              <a:rPr lang="en" sz="1400">
                <a:solidFill>
                  <a:schemeClr val="dk1"/>
                </a:solidFill>
              </a:rPr>
              <a:t>, WAPs are built into routers as in the case of all-in-one devices.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87"/>
          <p:cNvSpPr txBox="1"/>
          <p:nvPr>
            <p:ph type="title"/>
          </p:nvPr>
        </p:nvSpPr>
        <p:spPr>
          <a:xfrm>
            <a:off x="-12425" y="0"/>
            <a:ext cx="82581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Devices: Wi-fi Router</a:t>
            </a:r>
            <a:endParaRPr/>
          </a:p>
        </p:txBody>
      </p:sp>
      <p:sp>
        <p:nvSpPr>
          <p:cNvPr id="1390" name="Google Shape;1390;p8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1" name="Google Shape;139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725" y="3173900"/>
            <a:ext cx="1231026" cy="123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6" name="Google Shape;139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700" y="1816825"/>
            <a:ext cx="2041350" cy="3172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88"/>
          <p:cNvSpPr txBox="1"/>
          <p:nvPr>
            <p:ph idx="1" type="subTitle"/>
          </p:nvPr>
        </p:nvSpPr>
        <p:spPr>
          <a:xfrm>
            <a:off x="0" y="675975"/>
            <a:ext cx="6978000" cy="763800"/>
          </a:xfrm>
          <a:prstGeom prst="rect">
            <a:avLst/>
          </a:prstGeom>
        </p:spPr>
        <p:txBody>
          <a:bodyPr anchorCtr="0" anchor="t" bIns="91425" lIns="4572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Modems (</a:t>
            </a: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mo</a:t>
            </a:r>
            <a:r>
              <a:rPr lang="en">
                <a:solidFill>
                  <a:schemeClr val="dk1"/>
                </a:solidFill>
              </a:rPr>
              <a:t>dulator-</a:t>
            </a: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dem</a:t>
            </a:r>
            <a:r>
              <a:rPr lang="en">
                <a:solidFill>
                  <a:schemeClr val="dk1"/>
                </a:solidFill>
              </a:rPr>
              <a:t>odulator) are </a:t>
            </a:r>
            <a:r>
              <a:rPr lang="en">
                <a:solidFill>
                  <a:schemeClr val="dk1"/>
                </a:solidFill>
              </a:rPr>
              <a:t>network</a:t>
            </a:r>
            <a:r>
              <a:rPr lang="en">
                <a:solidFill>
                  <a:schemeClr val="dk1"/>
                </a:solidFill>
              </a:rPr>
              <a:t> devices that convert digital information for </a:t>
            </a:r>
            <a:r>
              <a:rPr lang="en">
                <a:solidFill>
                  <a:schemeClr val="dk1"/>
                </a:solidFill>
              </a:rPr>
              <a:t>transmission</a:t>
            </a:r>
            <a:r>
              <a:rPr lang="en">
                <a:solidFill>
                  <a:schemeClr val="dk1"/>
                </a:solidFill>
              </a:rPr>
              <a:t> and converts transmitted information  into digital information.  Can be used to convert data into light waves, electric signals, or radio signals.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8" name="Google Shape;1398;p88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 hallmark role the modem plays in to convert data into a format that can be relayed across long </a:t>
            </a:r>
            <a:r>
              <a:rPr lang="en" sz="1400">
                <a:solidFill>
                  <a:schemeClr val="dk1"/>
                </a:solidFill>
              </a:rPr>
              <a:t>distance over wires, electromagnetic waves or light. 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88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Devices: Modem</a:t>
            </a:r>
            <a:endParaRPr/>
          </a:p>
        </p:txBody>
      </p:sp>
      <p:sp>
        <p:nvSpPr>
          <p:cNvPr id="1400" name="Google Shape;1400;p8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89"/>
          <p:cNvSpPr txBox="1"/>
          <p:nvPr>
            <p:ph idx="1" type="subTitle"/>
          </p:nvPr>
        </p:nvSpPr>
        <p:spPr>
          <a:xfrm>
            <a:off x="0" y="675975"/>
            <a:ext cx="6978000" cy="1653300"/>
          </a:xfrm>
          <a:prstGeom prst="rect">
            <a:avLst/>
          </a:prstGeom>
        </p:spPr>
        <p:txBody>
          <a:bodyPr anchorCtr="0" anchor="t" bIns="91425" lIns="4572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Wireless routers combine the functionality of routers and wireless access points.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6" name="Google Shape;1406;p8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 devices often include the all-in-one capabilities of built-in Ethernet switches and modems.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8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Devices: Wireless Router</a:t>
            </a:r>
            <a:endParaRPr/>
          </a:p>
        </p:txBody>
      </p:sp>
      <p:sp>
        <p:nvSpPr>
          <p:cNvPr id="1408" name="Google Shape;1408;p8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9" name="Google Shape;140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688" y="1627575"/>
            <a:ext cx="4718625" cy="314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90"/>
          <p:cNvSpPr txBox="1"/>
          <p:nvPr>
            <p:ph idx="1" type="subTitle"/>
          </p:nvPr>
        </p:nvSpPr>
        <p:spPr>
          <a:xfrm>
            <a:off x="0" y="675975"/>
            <a:ext cx="6978000" cy="1653300"/>
          </a:xfrm>
          <a:prstGeom prst="rect">
            <a:avLst/>
          </a:prstGeom>
        </p:spPr>
        <p:txBody>
          <a:bodyPr anchorCtr="0" anchor="t" bIns="91425" lIns="4572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Servers provide functionality for other programs or devices.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15" name="Google Shape;1415;p90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Servers aren’t truly network devices.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They are more akin to the personal computers that we tie into a </a:t>
            </a:r>
            <a:r>
              <a:rPr lang="en" sz="1400">
                <a:solidFill>
                  <a:schemeClr val="dk1"/>
                </a:solidFill>
              </a:rPr>
              <a:t>network</a:t>
            </a:r>
            <a:r>
              <a:rPr lang="en" sz="1400">
                <a:solidFill>
                  <a:schemeClr val="dk1"/>
                </a:solidFill>
              </a:rPr>
              <a:t>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Servers often house the data and business </a:t>
            </a:r>
            <a:r>
              <a:rPr lang="en" sz="1400">
                <a:solidFill>
                  <a:schemeClr val="dk1"/>
                </a:solidFill>
              </a:rPr>
              <a:t>logic</a:t>
            </a:r>
            <a:r>
              <a:rPr lang="en" sz="1400">
                <a:solidFill>
                  <a:schemeClr val="dk1"/>
                </a:solidFill>
              </a:rPr>
              <a:t> of a company and </a:t>
            </a:r>
            <a:r>
              <a:rPr lang="en" sz="1400">
                <a:solidFill>
                  <a:schemeClr val="dk1"/>
                </a:solidFill>
              </a:rPr>
              <a:t>networks provide a pathway to access this data.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90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Devices: Servers</a:t>
            </a:r>
            <a:endParaRPr/>
          </a:p>
        </p:txBody>
      </p:sp>
      <p:sp>
        <p:nvSpPr>
          <p:cNvPr id="1417" name="Google Shape;1417;p9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8" name="Google Shape;141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75" y="1774714"/>
            <a:ext cx="6699591" cy="262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9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424" name="Google Shape;1424;p9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9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What’s that Device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ask and answer the </a:t>
            </a: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following</a:t>
            </a: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questions about </a:t>
            </a: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network</a:t>
            </a: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devices with a </a:t>
            </a: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partner</a:t>
            </a: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072" name="Google Shape;1072;p5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5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Syn Scan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analyze a capture that contains a series of SYN packets sent to a set of potentially open ports on a </a:t>
            </a: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target</a:t>
            </a: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 device. </a:t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Turn: What’s that Device?</a:t>
            </a:r>
            <a:endParaRPr/>
          </a:p>
        </p:txBody>
      </p:sp>
      <p:sp>
        <p:nvSpPr>
          <p:cNvPr id="1431" name="Google Shape;1431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Instructions: </a:t>
            </a:r>
            <a:endParaRPr/>
          </a:p>
        </p:txBody>
      </p:sp>
      <p:sp>
        <p:nvSpPr>
          <p:cNvPr id="1432" name="Google Shape;1432;p92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Which device would I use to direct traffic across multiple local or wide area networks?</a:t>
            </a:r>
            <a:endParaRPr>
              <a:solidFill>
                <a:srgbClr val="24292E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Which device would I use to control traffic among multiple wired devices on a single network?</a:t>
            </a:r>
            <a:endParaRPr>
              <a:solidFill>
                <a:srgbClr val="24292E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What is the difference between a hub and a switch? What might be the security implications of this?</a:t>
            </a:r>
            <a:endParaRPr>
              <a:solidFill>
                <a:srgbClr val="24292E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What is a network interface card for? What does it have to do with a MAC address?</a:t>
            </a:r>
            <a:endParaRPr>
              <a:solidFill>
                <a:srgbClr val="24292E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What exactly is a modem? How is this different from a router?</a:t>
            </a:r>
            <a:endParaRPr>
              <a:solidFill>
                <a:srgbClr val="24292E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What might be the advantages of using a single all-in-one device?</a:t>
            </a:r>
            <a:endParaRPr>
              <a:solidFill>
                <a:srgbClr val="24292E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What might be the advantage of using separate devices for each function?</a:t>
            </a:r>
            <a:endParaRPr/>
          </a:p>
        </p:txBody>
      </p:sp>
      <p:sp>
        <p:nvSpPr>
          <p:cNvPr id="1433" name="Google Shape;1433;p9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434" name="Google Shape;1434;p9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9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93"/>
          <p:cNvSpPr txBox="1"/>
          <p:nvPr/>
        </p:nvSpPr>
        <p:spPr>
          <a:xfrm>
            <a:off x="2503050" y="3540350"/>
            <a:ext cx="39912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Network Devices</a:t>
            </a:r>
            <a:endParaRPr sz="16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9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Topologies and </a:t>
            </a:r>
            <a:r>
              <a:rPr lang="en"/>
              <a:t>Architecture</a:t>
            </a:r>
            <a:r>
              <a:rPr lang="en"/>
              <a:t> </a:t>
            </a:r>
            <a:endParaRPr/>
          </a:p>
        </p:txBody>
      </p:sp>
      <p:sp>
        <p:nvSpPr>
          <p:cNvPr id="1446" name="Google Shape;1446;p9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5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Network topology</a:t>
            </a:r>
            <a:r>
              <a:rPr lang="en" sz="2400"/>
              <a:t> is the </a:t>
            </a:r>
            <a:r>
              <a:rPr lang="en" sz="2400"/>
              <a:t>arrangement</a:t>
            </a:r>
            <a:r>
              <a:rPr lang="en" sz="2400"/>
              <a:t> of a network and the deliberate </a:t>
            </a:r>
            <a:r>
              <a:rPr lang="en" sz="2400"/>
              <a:t>design</a:t>
            </a:r>
            <a:r>
              <a:rPr lang="en" sz="2400"/>
              <a:t> of those links is the </a:t>
            </a: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network architecture</a:t>
            </a:r>
            <a:r>
              <a:rPr lang="en" sz="2400"/>
              <a:t>.</a:t>
            </a:r>
            <a:endParaRPr sz="2400"/>
          </a:p>
        </p:txBody>
      </p:sp>
      <p:sp>
        <p:nvSpPr>
          <p:cNvPr id="1452" name="Google Shape;1452;p9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Architecture</a:t>
            </a:r>
            <a:endParaRPr/>
          </a:p>
        </p:txBody>
      </p:sp>
      <p:sp>
        <p:nvSpPr>
          <p:cNvPr id="1458" name="Google Shape;1458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9" name="Google Shape;145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6849" y="2483156"/>
            <a:ext cx="910100" cy="658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4150" y="967975"/>
            <a:ext cx="439950" cy="7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2550" y="968000"/>
            <a:ext cx="439941" cy="7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925" y="967987"/>
            <a:ext cx="439950" cy="769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950" y="967975"/>
            <a:ext cx="439950" cy="769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4150" y="3315819"/>
            <a:ext cx="537226" cy="53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3824" y="4081677"/>
            <a:ext cx="910105" cy="6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9525" y="2509099"/>
            <a:ext cx="739624" cy="6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9525" y="3278574"/>
            <a:ext cx="739624" cy="6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9525" y="4048049"/>
            <a:ext cx="739624" cy="607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9" name="Google Shape;1469;p96"/>
          <p:cNvCxnSpPr>
            <a:stCxn id="1460" idx="2"/>
            <a:endCxn id="1464" idx="0"/>
          </p:cNvCxnSpPr>
          <p:nvPr/>
        </p:nvCxnSpPr>
        <p:spPr>
          <a:xfrm flipH="1" rot="-5400000">
            <a:off x="2634225" y="1927350"/>
            <a:ext cx="1578300" cy="11985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0" name="Google Shape;1470;p96"/>
          <p:cNvCxnSpPr>
            <a:stCxn id="1461" idx="2"/>
            <a:endCxn id="1464" idx="0"/>
          </p:cNvCxnSpPr>
          <p:nvPr/>
        </p:nvCxnSpPr>
        <p:spPr>
          <a:xfrm flipH="1" rot="-5400000">
            <a:off x="3023520" y="2316450"/>
            <a:ext cx="1578300" cy="4203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1" name="Google Shape;1471;p96"/>
          <p:cNvCxnSpPr>
            <a:stCxn id="1462" idx="2"/>
            <a:endCxn id="1464" idx="0"/>
          </p:cNvCxnSpPr>
          <p:nvPr/>
        </p:nvCxnSpPr>
        <p:spPr>
          <a:xfrm rot="5400000">
            <a:off x="3522700" y="2237553"/>
            <a:ext cx="1578300" cy="5781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2" name="Google Shape;1472;p96"/>
          <p:cNvCxnSpPr>
            <a:stCxn id="1463" idx="2"/>
            <a:endCxn id="1464" idx="0"/>
          </p:cNvCxnSpPr>
          <p:nvPr/>
        </p:nvCxnSpPr>
        <p:spPr>
          <a:xfrm rot="5400000">
            <a:off x="3921725" y="1838541"/>
            <a:ext cx="1578300" cy="13761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3" name="Google Shape;1473;p96"/>
          <p:cNvCxnSpPr>
            <a:stCxn id="1464" idx="1"/>
            <a:endCxn id="1467" idx="3"/>
          </p:cNvCxnSpPr>
          <p:nvPr/>
        </p:nvCxnSpPr>
        <p:spPr>
          <a:xfrm flipH="1">
            <a:off x="1489150" y="3582097"/>
            <a:ext cx="2265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4" name="Google Shape;1474;p96"/>
          <p:cNvCxnSpPr>
            <a:stCxn id="1464" idx="1"/>
            <a:endCxn id="1466" idx="3"/>
          </p:cNvCxnSpPr>
          <p:nvPr/>
        </p:nvCxnSpPr>
        <p:spPr>
          <a:xfrm rot="10800000">
            <a:off x="1489150" y="2812597"/>
            <a:ext cx="2265000" cy="769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5" name="Google Shape;1475;p96"/>
          <p:cNvCxnSpPr>
            <a:stCxn id="1464" idx="1"/>
            <a:endCxn id="1468" idx="3"/>
          </p:cNvCxnSpPr>
          <p:nvPr/>
        </p:nvCxnSpPr>
        <p:spPr>
          <a:xfrm flipH="1">
            <a:off x="1489150" y="3582097"/>
            <a:ext cx="2265000" cy="769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6" name="Google Shape;1476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8900" y="2427900"/>
            <a:ext cx="439950" cy="7694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7" name="Google Shape;1477;p96"/>
          <p:cNvCxnSpPr>
            <a:stCxn id="1464" idx="3"/>
            <a:endCxn id="1476" idx="1"/>
          </p:cNvCxnSpPr>
          <p:nvPr/>
        </p:nvCxnSpPr>
        <p:spPr>
          <a:xfrm flipH="1" rot="10800000">
            <a:off x="4291376" y="2812597"/>
            <a:ext cx="1327500" cy="769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8" name="Google Shape;1478;p96"/>
          <p:cNvCxnSpPr>
            <a:stCxn id="1476" idx="3"/>
            <a:endCxn id="1459" idx="1"/>
          </p:cNvCxnSpPr>
          <p:nvPr/>
        </p:nvCxnSpPr>
        <p:spPr>
          <a:xfrm>
            <a:off x="6058850" y="2812633"/>
            <a:ext cx="1017900" cy="6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9" name="Google Shape;1479;p96"/>
          <p:cNvCxnSpPr>
            <a:stCxn id="1464" idx="2"/>
            <a:endCxn id="1465" idx="1"/>
          </p:cNvCxnSpPr>
          <p:nvPr/>
        </p:nvCxnSpPr>
        <p:spPr>
          <a:xfrm flipH="1" rot="-5400000">
            <a:off x="4434963" y="3436175"/>
            <a:ext cx="536700" cy="13611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80" name="Google Shape;1480;p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63075" y="3530600"/>
            <a:ext cx="868800" cy="551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9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38478">
            <a:off x="7156309" y="4309914"/>
            <a:ext cx="282336" cy="5778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2" name="Google Shape;1482;p96"/>
          <p:cNvCxnSpPr>
            <a:stCxn id="1465" idx="3"/>
            <a:endCxn id="1480" idx="2"/>
          </p:cNvCxnSpPr>
          <p:nvPr/>
        </p:nvCxnSpPr>
        <p:spPr>
          <a:xfrm flipH="1" rot="10800000">
            <a:off x="6293929" y="4081602"/>
            <a:ext cx="1003500" cy="303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83" name="Google Shape;1483;p96"/>
          <p:cNvCxnSpPr>
            <a:stCxn id="1465" idx="3"/>
            <a:endCxn id="1481" idx="1"/>
          </p:cNvCxnSpPr>
          <p:nvPr/>
        </p:nvCxnSpPr>
        <p:spPr>
          <a:xfrm>
            <a:off x="6293929" y="4385202"/>
            <a:ext cx="868800" cy="171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Topologies</a:t>
            </a:r>
            <a:endParaRPr/>
          </a:p>
        </p:txBody>
      </p:sp>
      <p:sp>
        <p:nvSpPr>
          <p:cNvPr id="1489" name="Google Shape;1489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0" name="Google Shape;149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750" y="732950"/>
            <a:ext cx="4056824" cy="412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9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traceroute</a:t>
            </a:r>
            <a:endParaRPr/>
          </a:p>
        </p:txBody>
      </p:sp>
      <p:sp>
        <p:nvSpPr>
          <p:cNvPr id="1496" name="Google Shape;1496;p9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Traceroutes</a:t>
            </a:r>
            <a:endParaRPr/>
          </a:p>
        </p:txBody>
      </p:sp>
      <p:sp>
        <p:nvSpPr>
          <p:cNvPr id="1502" name="Google Shape;1502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Sometimes, </a:t>
            </a:r>
            <a:r>
              <a:rPr lang="en"/>
              <a:t>communication</a:t>
            </a:r>
            <a:r>
              <a:rPr lang="en"/>
              <a:t> between devices fail.</a:t>
            </a:r>
            <a:endParaRPr/>
          </a:p>
        </p:txBody>
      </p:sp>
      <p:sp>
        <p:nvSpPr>
          <p:cNvPr id="1503" name="Google Shape;1503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9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admins can use traceroute to troubleshoot networking communication issues between two devices. </a:t>
            </a:r>
            <a:endParaRPr/>
          </a:p>
        </p:txBody>
      </p:sp>
      <p:sp>
        <p:nvSpPr>
          <p:cNvPr id="1505" name="Google Shape;1505;p9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Traceroute shows the route of the network between two systems, listing all the routers the connection must pass through. </a:t>
            </a:r>
            <a:endParaRPr/>
          </a:p>
        </p:txBody>
      </p:sp>
      <p:sp>
        <p:nvSpPr>
          <p:cNvPr id="1506" name="Google Shape;1506;p9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Traceroute can be used to pinpoint </a:t>
            </a:r>
            <a:r>
              <a:rPr lang="en"/>
              <a:t>precisely</a:t>
            </a:r>
            <a:r>
              <a:rPr lang="en"/>
              <a:t> where their connectivity problems might be. </a:t>
            </a:r>
            <a:endParaRPr/>
          </a:p>
        </p:txBody>
      </p:sp>
      <p:sp>
        <p:nvSpPr>
          <p:cNvPr id="1507" name="Google Shape;1507;p9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can see if there’s a problem closer to the source device, destination </a:t>
            </a:r>
            <a:r>
              <a:rPr lang="en"/>
              <a:t>device</a:t>
            </a:r>
            <a:r>
              <a:rPr lang="en"/>
              <a:t>, or within the path it takes between devices.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Traceroutes</a:t>
            </a:r>
            <a:endParaRPr/>
          </a:p>
        </p:txBody>
      </p:sp>
      <p:sp>
        <p:nvSpPr>
          <p:cNvPr id="1513" name="Google Shape;1513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</a:t>
            </a:r>
            <a:r>
              <a:rPr lang="en"/>
              <a:t>relevant</a:t>
            </a:r>
            <a:r>
              <a:rPr lang="en"/>
              <a:t> terms for traceroutes: </a:t>
            </a:r>
            <a:endParaRPr/>
          </a:p>
        </p:txBody>
      </p:sp>
      <p:sp>
        <p:nvSpPr>
          <p:cNvPr id="1514" name="Google Shape;1514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10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Internet Control Messaging Protocols</a:t>
            </a:r>
            <a:r>
              <a:rPr lang="en" sz="1600"/>
              <a:t> send operational </a:t>
            </a:r>
            <a:r>
              <a:rPr lang="en" sz="1600"/>
              <a:t>information</a:t>
            </a:r>
            <a:r>
              <a:rPr lang="en" sz="1600"/>
              <a:t> and error messages indicating a certain requested service is reachable or not available. 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Datagrams</a:t>
            </a:r>
            <a:r>
              <a:rPr lang="en" sz="1600"/>
              <a:t> are basic transfer units used in connectionless communication. 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Time-to-Live (TTL)</a:t>
            </a:r>
            <a:r>
              <a:rPr lang="en" sz="1600"/>
              <a:t> is used </a:t>
            </a:r>
            <a:r>
              <a:rPr lang="en" sz="1600"/>
              <a:t>by</a:t>
            </a:r>
            <a:r>
              <a:rPr lang="en" sz="1600"/>
              <a:t> IPv4 routers to prevent routing loops by discarding looping packets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600"/>
              <a:t>ICMP Time </a:t>
            </a:r>
            <a:r>
              <a:rPr b="1" lang="en" sz="1600"/>
              <a:t>Exceeded</a:t>
            </a:r>
            <a:r>
              <a:rPr b="1" lang="en" sz="1600"/>
              <a:t> Message</a:t>
            </a:r>
            <a:r>
              <a:rPr lang="en" sz="1600"/>
              <a:t> is sent by the receiving router when it receives the packet with a TTL set to 0, meaning the packet reached its time limit.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Traceroute</a:t>
            </a:r>
            <a:endParaRPr/>
          </a:p>
        </p:txBody>
      </p:sp>
      <p:sp>
        <p:nvSpPr>
          <p:cNvPr id="1521" name="Google Shape;1521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Datagram Protocol:</a:t>
            </a:r>
            <a:endParaRPr/>
          </a:p>
        </p:txBody>
      </p:sp>
      <p:sp>
        <p:nvSpPr>
          <p:cNvPr id="1522" name="Google Shape;1522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101"/>
          <p:cNvSpPr/>
          <p:nvPr/>
        </p:nvSpPr>
        <p:spPr>
          <a:xfrm>
            <a:off x="1916904" y="1222825"/>
            <a:ext cx="830322" cy="544280"/>
          </a:xfrm>
          <a:prstGeom prst="flowChartMagneticDisk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4" name="Google Shape;1524;p101"/>
          <p:cNvSpPr/>
          <p:nvPr/>
        </p:nvSpPr>
        <p:spPr>
          <a:xfrm>
            <a:off x="3823187" y="1222825"/>
            <a:ext cx="830322" cy="544280"/>
          </a:xfrm>
          <a:prstGeom prst="flowChartMagneticDisk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5" name="Google Shape;1525;p101"/>
          <p:cNvSpPr/>
          <p:nvPr/>
        </p:nvSpPr>
        <p:spPr>
          <a:xfrm>
            <a:off x="5729470" y="1222825"/>
            <a:ext cx="830322" cy="544280"/>
          </a:xfrm>
          <a:prstGeom prst="flowChartMagneticDisk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6" name="Google Shape;1526;p101"/>
          <p:cNvSpPr/>
          <p:nvPr/>
        </p:nvSpPr>
        <p:spPr>
          <a:xfrm>
            <a:off x="7635753" y="1222825"/>
            <a:ext cx="830322" cy="544280"/>
          </a:xfrm>
          <a:prstGeom prst="flowChartMagneticDisk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27" name="Google Shape;1527;p101"/>
          <p:cNvCxnSpPr>
            <a:stCxn id="1523" idx="3"/>
          </p:cNvCxnSpPr>
          <p:nvPr/>
        </p:nvCxnSpPr>
        <p:spPr>
          <a:xfrm flipH="1">
            <a:off x="2322165" y="1767105"/>
            <a:ext cx="9900" cy="29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8" name="Google Shape;1528;p101"/>
          <p:cNvCxnSpPr>
            <a:stCxn id="1524" idx="3"/>
          </p:cNvCxnSpPr>
          <p:nvPr/>
        </p:nvCxnSpPr>
        <p:spPr>
          <a:xfrm flipH="1">
            <a:off x="4233248" y="1767105"/>
            <a:ext cx="5100" cy="29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9" name="Google Shape;1529;p101"/>
          <p:cNvCxnSpPr/>
          <p:nvPr/>
        </p:nvCxnSpPr>
        <p:spPr>
          <a:xfrm flipH="1">
            <a:off x="6142025" y="1760373"/>
            <a:ext cx="5100" cy="29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0" name="Google Shape;1530;p101"/>
          <p:cNvCxnSpPr/>
          <p:nvPr/>
        </p:nvCxnSpPr>
        <p:spPr>
          <a:xfrm flipH="1">
            <a:off x="8050788" y="1767105"/>
            <a:ext cx="5100" cy="29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1" name="Google Shape;1531;p101"/>
          <p:cNvSpPr txBox="1"/>
          <p:nvPr/>
        </p:nvSpPr>
        <p:spPr>
          <a:xfrm>
            <a:off x="941484" y="2298266"/>
            <a:ext cx="9753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1st Hop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2" name="Google Shape;1532;p101"/>
          <p:cNvSpPr txBox="1"/>
          <p:nvPr/>
        </p:nvSpPr>
        <p:spPr>
          <a:xfrm>
            <a:off x="895338" y="3144591"/>
            <a:ext cx="10677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2nd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Hop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3" name="Google Shape;1533;p101"/>
          <p:cNvSpPr txBox="1"/>
          <p:nvPr/>
        </p:nvSpPr>
        <p:spPr>
          <a:xfrm>
            <a:off x="437500" y="3990901"/>
            <a:ext cx="10677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Last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Hop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34" name="Google Shape;1534;p101"/>
          <p:cNvCxnSpPr/>
          <p:nvPr/>
        </p:nvCxnSpPr>
        <p:spPr>
          <a:xfrm>
            <a:off x="2340397" y="2325711"/>
            <a:ext cx="1884600" cy="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5" name="Google Shape;1535;p101"/>
          <p:cNvCxnSpPr/>
          <p:nvPr/>
        </p:nvCxnSpPr>
        <p:spPr>
          <a:xfrm>
            <a:off x="2353731" y="2735151"/>
            <a:ext cx="1884600" cy="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36" name="Google Shape;1536;p101"/>
          <p:cNvCxnSpPr/>
          <p:nvPr/>
        </p:nvCxnSpPr>
        <p:spPr>
          <a:xfrm>
            <a:off x="2340397" y="3144591"/>
            <a:ext cx="3777600" cy="105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7" name="Google Shape;1537;p101"/>
          <p:cNvCxnSpPr/>
          <p:nvPr/>
        </p:nvCxnSpPr>
        <p:spPr>
          <a:xfrm>
            <a:off x="2353731" y="3564387"/>
            <a:ext cx="3803700" cy="123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38" name="Google Shape;1538;p101"/>
          <p:cNvCxnSpPr/>
          <p:nvPr/>
        </p:nvCxnSpPr>
        <p:spPr>
          <a:xfrm>
            <a:off x="2348269" y="3986255"/>
            <a:ext cx="5641200" cy="120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9" name="Google Shape;1539;p101"/>
          <p:cNvCxnSpPr/>
          <p:nvPr/>
        </p:nvCxnSpPr>
        <p:spPr>
          <a:xfrm>
            <a:off x="2414638" y="4408425"/>
            <a:ext cx="5566800" cy="21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40" name="Google Shape;1540;p101"/>
          <p:cNvSpPr txBox="1"/>
          <p:nvPr/>
        </p:nvSpPr>
        <p:spPr>
          <a:xfrm>
            <a:off x="2353731" y="2053500"/>
            <a:ext cx="18714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ICMP Echo Request </a:t>
            </a: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TTL = 1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1" name="Google Shape;1541;p101"/>
          <p:cNvSpPr txBox="1"/>
          <p:nvPr/>
        </p:nvSpPr>
        <p:spPr>
          <a:xfrm>
            <a:off x="2547383" y="2481222"/>
            <a:ext cx="14706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ICMP Time Exceeded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2" name="Google Shape;1542;p101"/>
          <p:cNvSpPr txBox="1"/>
          <p:nvPr/>
        </p:nvSpPr>
        <p:spPr>
          <a:xfrm>
            <a:off x="3823187" y="2896631"/>
            <a:ext cx="18714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ICMP Echo Request </a:t>
            </a: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TTL = 2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3" name="Google Shape;1543;p101"/>
          <p:cNvSpPr txBox="1"/>
          <p:nvPr/>
        </p:nvSpPr>
        <p:spPr>
          <a:xfrm>
            <a:off x="4224997" y="3318312"/>
            <a:ext cx="14706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ICMP Time Exceeded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4" name="Google Shape;1544;p101"/>
          <p:cNvSpPr txBox="1"/>
          <p:nvPr/>
        </p:nvSpPr>
        <p:spPr>
          <a:xfrm>
            <a:off x="4864373" y="3740021"/>
            <a:ext cx="21894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ICMP Echo Request     </a:t>
            </a: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TTL = 3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5" name="Google Shape;1545;p101"/>
          <p:cNvSpPr txBox="1"/>
          <p:nvPr/>
        </p:nvSpPr>
        <p:spPr>
          <a:xfrm>
            <a:off x="6139640" y="4078085"/>
            <a:ext cx="14706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ICMP Time Exceeded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Turn: Syn Scan</a:t>
            </a:r>
            <a:endParaRPr/>
          </a:p>
        </p:txBody>
      </p:sp>
      <p:sp>
        <p:nvSpPr>
          <p:cNvPr id="1079" name="Google Shape;1079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Instructions: </a:t>
            </a:r>
            <a:endParaRPr/>
          </a:p>
        </p:txBody>
      </p:sp>
      <p:sp>
        <p:nvSpPr>
          <p:cNvPr id="1080" name="Google Shape;1080;p57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 each of the ports 80, 443, and 113, filter the traffic by that port number and answer the following:</a:t>
            </a:r>
            <a:endParaRPr>
              <a:solidFill>
                <a:srgbClr val="24292E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What protocol is associated with that port?</a:t>
            </a:r>
            <a:endParaRPr>
              <a:solidFill>
                <a:srgbClr val="24292E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Who is sending the SYN packet?</a:t>
            </a:r>
            <a:endParaRPr>
              <a:solidFill>
                <a:srgbClr val="24292E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Did the recipient acknowledge the request?</a:t>
            </a:r>
            <a:endParaRPr>
              <a:solidFill>
                <a:srgbClr val="24292E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What does the response likely mean for whether that port is accessible and/or accepting connections? (use your knowledge of the handshake!</a:t>
            </a:r>
            <a:endParaRPr>
              <a:solidFill>
                <a:srgbClr val="24292E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 Medium"/>
                <a:ea typeface="Roboto Medium"/>
                <a:cs typeface="Roboto Medium"/>
                <a:sym typeface="Roboto Medium"/>
              </a:rPr>
              <a:t>Open the “Conversations” window (Statistics -&gt; Conversations), and sort the conversations by the packets column (packet count), descending.</a:t>
            </a:r>
            <a:endParaRPr>
              <a:solidFill>
                <a:srgbClr val="24292E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Based on what you see here, what other ports might be open, closed, or inaccessible? What protocols are associated with those ports?</a:t>
            </a:r>
            <a:endParaRPr>
              <a:solidFill>
                <a:srgbClr val="24292E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Who seems to be doing the syn scan?</a:t>
            </a:r>
            <a:endParaRPr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5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082" name="Google Shape;1082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10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10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traceroute</a:t>
            </a:r>
            <a:endParaRPr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10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557" name="Google Shape;1557;p10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0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Intercepting traceroute results on the command 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traceroute to three domain names using either Terminal (Mac) or Git Bash (Windows)</a:t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Interpreting traceroute on the Command Line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4" name="Google Shape;1564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Instructions</a:t>
            </a:r>
            <a:endParaRPr b="1"/>
          </a:p>
        </p:txBody>
      </p:sp>
      <p:sp>
        <p:nvSpPr>
          <p:cNvPr id="1565" name="Google Shape;1565;p104"/>
          <p:cNvSpPr txBox="1"/>
          <p:nvPr>
            <p:ph idx="2" type="body"/>
          </p:nvPr>
        </p:nvSpPr>
        <p:spPr>
          <a:xfrm>
            <a:off x="0" y="1183050"/>
            <a:ext cx="9282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In this activity, you will traceroute to three domains using either Terminal (Mac) or Git Bash (Windows).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three domains are: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centurylink.com</a:t>
            </a:r>
            <a:endParaRPr>
              <a:solidFill>
                <a:srgbClr val="24292E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social-engineer.com</a:t>
            </a:r>
            <a:endParaRPr>
              <a:solidFill>
                <a:srgbClr val="24292E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Pcmap.com</a:t>
            </a:r>
            <a:endParaRPr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For each domain name perform a traceroute, and then for each answer the following questions: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Which hop took longest time?</a:t>
            </a:r>
            <a:endParaRPr>
              <a:solidFill>
                <a:srgbClr val="24292E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Were any hops skipped?</a:t>
            </a:r>
            <a:endParaRPr>
              <a:solidFill>
                <a:srgbClr val="24292E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Where were there dropped packets?</a:t>
            </a:r>
            <a:endParaRPr>
              <a:solidFill>
                <a:srgbClr val="24292E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☐"/>
            </a:pPr>
            <a:r>
              <a:rPr lang="en">
                <a:solidFill>
                  <a:srgbClr val="24292E"/>
                </a:solidFill>
              </a:rPr>
              <a:t>Did the traceroute complete?</a:t>
            </a:r>
            <a:endParaRPr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Bonus: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☐"/>
            </a:pPr>
            <a:r>
              <a:rPr lang="en">
                <a:solidFill>
                  <a:srgbClr val="24292E"/>
                </a:solidFill>
              </a:rPr>
              <a:t>To explore more on your own, try a few more domains of your choice and see if you can find anywhere the traceroute completes</a:t>
            </a:r>
            <a:r>
              <a:rPr lang="en">
                <a:solidFill>
                  <a:srgbClr val="24292E"/>
                </a:solidFill>
              </a:rPr>
              <a:t>.</a:t>
            </a:r>
            <a:endParaRPr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10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10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10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105"/>
          <p:cNvSpPr txBox="1"/>
          <p:nvPr/>
        </p:nvSpPr>
        <p:spPr>
          <a:xfrm>
            <a:off x="2503050" y="3540350"/>
            <a:ext cx="39912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Traceroute</a:t>
            </a:r>
            <a:endParaRPr sz="16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10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579" name="Google Shape;1579;p10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10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Visual Plotting of traceroute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traceroute three non-US-based domain names, and then visualize them via Traceroute mapper. </a:t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0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107"/>
          <p:cNvSpPr txBox="1"/>
          <p:nvPr/>
        </p:nvSpPr>
        <p:spPr>
          <a:xfrm>
            <a:off x="2503050" y="3540350"/>
            <a:ext cx="39912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Visual Plotting Traceroute</a:t>
            </a:r>
            <a:endParaRPr sz="16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108"/>
          <p:cNvSpPr txBox="1"/>
          <p:nvPr>
            <p:ph idx="3" type="body"/>
          </p:nvPr>
        </p:nvSpPr>
        <p:spPr>
          <a:xfrm>
            <a:off x="175" y="1284250"/>
            <a:ext cx="9144000" cy="28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600"/>
              <a:buChar char="☐"/>
            </a:pPr>
            <a:r>
              <a:rPr lang="en" sz="1600">
                <a:solidFill>
                  <a:srgbClr val="24292E"/>
                </a:solidFill>
              </a:rPr>
              <a:t>Use Syn Scans to identify suspicious patterns of activity</a:t>
            </a:r>
            <a:endParaRPr sz="1600">
              <a:solidFill>
                <a:srgbClr val="24292E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Char char="☐"/>
            </a:pPr>
            <a:r>
              <a:rPr lang="en" sz="1600">
                <a:solidFill>
                  <a:srgbClr val="24292E"/>
                </a:solidFill>
              </a:rPr>
              <a:t>Analyze Wireshark packets to identify the ports and protocols being used.</a:t>
            </a:r>
            <a:endParaRPr sz="1600">
              <a:solidFill>
                <a:srgbClr val="24292E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Char char="☐"/>
            </a:pPr>
            <a:r>
              <a:rPr lang="en" sz="1600">
                <a:solidFill>
                  <a:srgbClr val="24292E"/>
                </a:solidFill>
              </a:rPr>
              <a:t>Use the ARP protocol to identify the MAC address associated with a given IP address. </a:t>
            </a:r>
            <a:endParaRPr sz="1600">
              <a:solidFill>
                <a:srgbClr val="24292E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Char char="☐"/>
            </a:pPr>
            <a:r>
              <a:rPr lang="en" sz="1600">
                <a:solidFill>
                  <a:srgbClr val="24292E"/>
                </a:solidFill>
              </a:rPr>
              <a:t>List common network devices and their functions. </a:t>
            </a:r>
            <a:endParaRPr sz="1600">
              <a:solidFill>
                <a:srgbClr val="24292E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Char char="☐"/>
            </a:pPr>
            <a:r>
              <a:rPr lang="en" sz="1600">
                <a:solidFill>
                  <a:srgbClr val="24292E"/>
                </a:solidFill>
              </a:rPr>
              <a:t>List common network topologies and their advantages and disadvantages.</a:t>
            </a:r>
            <a:endParaRPr sz="1600">
              <a:solidFill>
                <a:srgbClr val="24292E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Char char="☐"/>
            </a:pPr>
            <a:r>
              <a:rPr lang="en" sz="1600">
                <a:solidFill>
                  <a:srgbClr val="24292E"/>
                </a:solidFill>
              </a:rPr>
              <a:t>Use </a:t>
            </a:r>
            <a:r>
              <a:rPr lang="en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traceroute</a:t>
            </a:r>
            <a:r>
              <a:rPr lang="en" sz="1600">
                <a:solidFill>
                  <a:srgbClr val="24292E"/>
                </a:solidFill>
              </a:rPr>
              <a:t> to show the route over the network between two systems. </a:t>
            </a:r>
            <a:endParaRPr sz="1600">
              <a:solidFill>
                <a:srgbClr val="24292E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08"/>
          <p:cNvSpPr/>
          <p:nvPr/>
        </p:nvSpPr>
        <p:spPr>
          <a:xfrm>
            <a:off x="513375" y="1357848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108"/>
          <p:cNvSpPr/>
          <p:nvPr/>
        </p:nvSpPr>
        <p:spPr>
          <a:xfrm>
            <a:off x="513375" y="1808423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108"/>
          <p:cNvSpPr/>
          <p:nvPr/>
        </p:nvSpPr>
        <p:spPr>
          <a:xfrm>
            <a:off x="513375" y="2312223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108"/>
          <p:cNvSpPr/>
          <p:nvPr/>
        </p:nvSpPr>
        <p:spPr>
          <a:xfrm>
            <a:off x="513375" y="2816023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108"/>
          <p:cNvSpPr/>
          <p:nvPr/>
        </p:nvSpPr>
        <p:spPr>
          <a:xfrm>
            <a:off x="513375" y="3266598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08"/>
          <p:cNvSpPr/>
          <p:nvPr/>
        </p:nvSpPr>
        <p:spPr>
          <a:xfrm>
            <a:off x="513375" y="3759798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58"/>
          <p:cNvSpPr txBox="1"/>
          <p:nvPr/>
        </p:nvSpPr>
        <p:spPr>
          <a:xfrm>
            <a:off x="2503050" y="3540350"/>
            <a:ext cx="39912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Syn Scan</a:t>
            </a:r>
            <a:endParaRPr sz="16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5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Ports and Protocols</a:t>
            </a:r>
            <a:endParaRPr/>
          </a:p>
        </p:txBody>
      </p:sp>
      <p:sp>
        <p:nvSpPr>
          <p:cNvPr id="1094" name="Google Shape;1094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Ports Refresher: </a:t>
            </a:r>
            <a:endParaRPr/>
          </a:p>
        </p:txBody>
      </p:sp>
      <p:sp>
        <p:nvSpPr>
          <p:cNvPr id="1100" name="Google Shape;1100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each layer utilize ports?</a:t>
            </a:r>
            <a:endParaRPr/>
          </a:p>
        </p:txBody>
      </p:sp>
      <p:sp>
        <p:nvSpPr>
          <p:cNvPr id="1101" name="Google Shape;1101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data-link layer uses MAC address to know where to send a packet.  </a:t>
            </a:r>
            <a:endParaRPr sz="1600"/>
          </a:p>
        </p:txBody>
      </p:sp>
      <p:sp>
        <p:nvSpPr>
          <p:cNvPr id="1103" name="Google Shape;1103;p6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packet layer uses an IP address to know where to send the data packet. </a:t>
            </a:r>
            <a:endParaRPr sz="1600"/>
          </a:p>
        </p:txBody>
      </p:sp>
      <p:sp>
        <p:nvSpPr>
          <p:cNvPr id="1104" name="Google Shape;1104;p6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Transport layer uses ports to know where to send the data packet.</a:t>
            </a:r>
            <a:endParaRPr sz="1600"/>
          </a:p>
        </p:txBody>
      </p:sp>
      <p:sp>
        <p:nvSpPr>
          <p:cNvPr id="1105" name="Google Shape;1105;p6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Session layer uses ports from the transport layer to handle communications.</a:t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Port  Groupings</a:t>
            </a:r>
            <a:endParaRPr/>
          </a:p>
        </p:txBody>
      </p:sp>
      <p:sp>
        <p:nvSpPr>
          <p:cNvPr id="1111" name="Google Shape;1111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characteristics of these three ports?</a:t>
            </a:r>
            <a:endParaRPr/>
          </a:p>
        </p:txBody>
      </p:sp>
      <p:sp>
        <p:nvSpPr>
          <p:cNvPr id="1112" name="Google Shape;1112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1"/>
          <p:cNvSpPr txBox="1"/>
          <p:nvPr>
            <p:ph idx="3" type="body"/>
          </p:nvPr>
        </p:nvSpPr>
        <p:spPr>
          <a:xfrm>
            <a:off x="0" y="12944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0 to 1023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1024 to 49151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49152 to 65536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